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60" r:id="rId8"/>
    <p:sldId id="259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A39EAB3-ECFE-4E45-8007-CFBE5995941B}" v="12" dt="2021-02-25T09:06:40.0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gdalena Żywicka" userId="S::m.zywicka@zs1nowogard.onmicrosoft.com::1b9c668b-c53b-4229-91dd-7fd8ee85ccea" providerId="AD" clId="Web-{DA39EAB3-ECFE-4E45-8007-CFBE5995941B}"/>
    <pc:docChg chg="modSld">
      <pc:chgData name="Magdalena Żywicka" userId="S::m.zywicka@zs1nowogard.onmicrosoft.com::1b9c668b-c53b-4229-91dd-7fd8ee85ccea" providerId="AD" clId="Web-{DA39EAB3-ECFE-4E45-8007-CFBE5995941B}" dt="2021-02-25T09:06:40.073" v="5" actId="20577"/>
      <pc:docMkLst>
        <pc:docMk/>
      </pc:docMkLst>
      <pc:sldChg chg="modSp">
        <pc:chgData name="Magdalena Żywicka" userId="S::m.zywicka@zs1nowogard.onmicrosoft.com::1b9c668b-c53b-4229-91dd-7fd8ee85ccea" providerId="AD" clId="Web-{DA39EAB3-ECFE-4E45-8007-CFBE5995941B}" dt="2021-02-25T09:05:50.837" v="1" actId="20577"/>
        <pc:sldMkLst>
          <pc:docMk/>
          <pc:sldMk cId="4159695056" sldId="256"/>
        </pc:sldMkLst>
        <pc:spChg chg="mod">
          <ac:chgData name="Magdalena Żywicka" userId="S::m.zywicka@zs1nowogard.onmicrosoft.com::1b9c668b-c53b-4229-91dd-7fd8ee85ccea" providerId="AD" clId="Web-{DA39EAB3-ECFE-4E45-8007-CFBE5995941B}" dt="2021-02-25T09:05:50.837" v="1" actId="20577"/>
          <ac:spMkLst>
            <pc:docMk/>
            <pc:sldMk cId="4159695056" sldId="256"/>
            <ac:spMk id="3" creationId="{9F79AA9F-59F3-45AE-8E7C-6949FC500399}"/>
          </ac:spMkLst>
        </pc:spChg>
      </pc:sldChg>
      <pc:sldChg chg="modSp">
        <pc:chgData name="Magdalena Żywicka" userId="S::m.zywicka@zs1nowogard.onmicrosoft.com::1b9c668b-c53b-4229-91dd-7fd8ee85ccea" providerId="AD" clId="Web-{DA39EAB3-ECFE-4E45-8007-CFBE5995941B}" dt="2021-02-25T09:06:40.073" v="5" actId="20577"/>
        <pc:sldMkLst>
          <pc:docMk/>
          <pc:sldMk cId="3550500194" sldId="267"/>
        </pc:sldMkLst>
        <pc:spChg chg="mod">
          <ac:chgData name="Magdalena Żywicka" userId="S::m.zywicka@zs1nowogard.onmicrosoft.com::1b9c668b-c53b-4229-91dd-7fd8ee85ccea" providerId="AD" clId="Web-{DA39EAB3-ECFE-4E45-8007-CFBE5995941B}" dt="2021-02-25T09:06:40.073" v="5" actId="20577"/>
          <ac:spMkLst>
            <pc:docMk/>
            <pc:sldMk cId="3550500194" sldId="267"/>
            <ac:spMk id="3" creationId="{C96A7C38-64BA-464F-834D-C7FB68E7D99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A0864D24-C181-4F48-93DA-0EABAA00C5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="" xmlns:a16="http://schemas.microsoft.com/office/drawing/2014/main" id="{C94F88D7-6F5C-4CA7-9DAE-A187F33F9F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A22E5EF9-9374-43F0-A9F6-FD2DBF0A6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80C73-BB9B-414F-BA1D-1950F54DA45F}" type="datetimeFigureOut">
              <a:rPr lang="pl-PL" smtClean="0"/>
              <a:t>25.02.2021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B9820BF8-ACB1-4FEA-9D06-9078F9066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102BF568-D67A-44CF-8F51-FDF76EBBF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8A17-9BFC-4BF0-AF8A-57E9D7B4C43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5036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5C4F1774-45BE-427F-B9C6-DA5A94FF4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="" xmlns:a16="http://schemas.microsoft.com/office/drawing/2014/main" id="{B169E924-F22E-4375-8B3B-FD61BC69C6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74E96DEA-4E0B-4F0D-B98A-8AF3FD00B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80C73-BB9B-414F-BA1D-1950F54DA45F}" type="datetimeFigureOut">
              <a:rPr lang="pl-PL" smtClean="0"/>
              <a:t>25.02.2021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7AB20B10-6BB6-4EB7-8026-CDE395DDC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DE156DF7-F8AB-4A64-8487-AE3629100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8A17-9BFC-4BF0-AF8A-57E9D7B4C43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289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="" xmlns:a16="http://schemas.microsoft.com/office/drawing/2014/main" id="{7CD20A23-3A88-46A6-8CC4-EBEC1FFC63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="" xmlns:a16="http://schemas.microsoft.com/office/drawing/2014/main" id="{49FA82D9-B168-4C56-BD38-660551C976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7548BC65-FB52-4C57-B2C1-306EBC7CB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80C73-BB9B-414F-BA1D-1950F54DA45F}" type="datetimeFigureOut">
              <a:rPr lang="pl-PL" smtClean="0"/>
              <a:t>25.02.2021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B356D5E6-17B3-4ED5-A167-36E6298D5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025F1787-3EB5-4125-A95B-836CA4BEC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8A17-9BFC-4BF0-AF8A-57E9D7B4C43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5318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4D9C0A6F-C390-4AEC-BB2F-7A5B7B271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347755BA-7454-441F-955B-AB9C90541E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2C271986-0F9D-4534-81D2-A826778ED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80C73-BB9B-414F-BA1D-1950F54DA45F}" type="datetimeFigureOut">
              <a:rPr lang="pl-PL" smtClean="0"/>
              <a:t>25.02.2021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FD559FD3-E38E-4640-8F1C-1B4D7D8D5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22B74DE9-AE5C-42B9-8D98-017EFC7E4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8A17-9BFC-4BF0-AF8A-57E9D7B4C43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5930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C350FD4E-D8E2-43AE-AFD5-8B836359D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="" xmlns:a16="http://schemas.microsoft.com/office/drawing/2014/main" id="{4D77ECC9-E7E7-48AB-835F-BFEEC91950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78FB0C7C-70F1-4E5A-AE39-D83B027B6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80C73-BB9B-414F-BA1D-1950F54DA45F}" type="datetimeFigureOut">
              <a:rPr lang="pl-PL" smtClean="0"/>
              <a:t>25.02.2021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9FFFACD2-ED2E-4FF9-B24C-B5B50874C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49731181-438A-4B15-8D2F-288B4EB3B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8A17-9BFC-4BF0-AF8A-57E9D7B4C43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0253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816EC2CA-7E1C-41BC-80C7-712F0B616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058714EF-56FA-442A-9653-E9C3F8DAAC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="" xmlns:a16="http://schemas.microsoft.com/office/drawing/2014/main" id="{CBB25B3B-1E97-4096-A707-F1EDEBEB20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="" xmlns:a16="http://schemas.microsoft.com/office/drawing/2014/main" id="{01DD6C6A-C8CB-4D1D-A649-198A1931A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80C73-BB9B-414F-BA1D-1950F54DA45F}" type="datetimeFigureOut">
              <a:rPr lang="pl-PL" smtClean="0"/>
              <a:t>25.02.2021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="" xmlns:a16="http://schemas.microsoft.com/office/drawing/2014/main" id="{21C589BA-02C2-4E86-8783-2526725B0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="" xmlns:a16="http://schemas.microsoft.com/office/drawing/2014/main" id="{F82B42D1-C61F-4900-AE72-678A2391F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8A17-9BFC-4BF0-AF8A-57E9D7B4C43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9278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3DC8FB78-B631-4C0F-959E-57AF07107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="" xmlns:a16="http://schemas.microsoft.com/office/drawing/2014/main" id="{B0BBF0EA-9DC6-4A60-A47D-C91268AB2A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="" xmlns:a16="http://schemas.microsoft.com/office/drawing/2014/main" id="{EF103AB0-BD12-4D90-BD76-A4C52EE39C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="" xmlns:a16="http://schemas.microsoft.com/office/drawing/2014/main" id="{0DFB71E7-01BB-46A8-A260-C1A4D49890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="" xmlns:a16="http://schemas.microsoft.com/office/drawing/2014/main" id="{F1993B7F-5916-492F-8CC2-0E5BB8E301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="" xmlns:a16="http://schemas.microsoft.com/office/drawing/2014/main" id="{E080303A-62D4-47DD-80FA-972546939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80C73-BB9B-414F-BA1D-1950F54DA45F}" type="datetimeFigureOut">
              <a:rPr lang="pl-PL" smtClean="0"/>
              <a:t>25.02.2021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="" xmlns:a16="http://schemas.microsoft.com/office/drawing/2014/main" id="{12768D5A-8286-4802-8E86-07E63884B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="" xmlns:a16="http://schemas.microsoft.com/office/drawing/2014/main" id="{8C7FA2D7-2A90-45E1-A194-733A75B6E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8A17-9BFC-4BF0-AF8A-57E9D7B4C43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5712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C80B096A-1251-4AE0-8A0D-FFD3015BE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="" xmlns:a16="http://schemas.microsoft.com/office/drawing/2014/main" id="{F01B47DC-0FEA-4BEE-A48B-1696C68D2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80C73-BB9B-414F-BA1D-1950F54DA45F}" type="datetimeFigureOut">
              <a:rPr lang="pl-PL" smtClean="0"/>
              <a:t>25.02.2021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="" xmlns:a16="http://schemas.microsoft.com/office/drawing/2014/main" id="{4F013BE7-3035-4EA1-99C3-D20C82499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="" xmlns:a16="http://schemas.microsoft.com/office/drawing/2014/main" id="{22343BB7-063A-4CC4-B860-BC597D9E5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8A17-9BFC-4BF0-AF8A-57E9D7B4C43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5058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="" xmlns:a16="http://schemas.microsoft.com/office/drawing/2014/main" id="{E3B95BE0-B771-4E4A-8F40-C7EAA57D2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80C73-BB9B-414F-BA1D-1950F54DA45F}" type="datetimeFigureOut">
              <a:rPr lang="pl-PL" smtClean="0"/>
              <a:t>25.02.2021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="" xmlns:a16="http://schemas.microsoft.com/office/drawing/2014/main" id="{B24B7026-7B00-44D1-A95A-2FB75E3D0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="" xmlns:a16="http://schemas.microsoft.com/office/drawing/2014/main" id="{DDDB57DE-3390-4BFE-AF54-7C46CEA21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8A17-9BFC-4BF0-AF8A-57E9D7B4C43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1179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748CCCBA-496E-4FE9-9058-07544B937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492C81AB-42C4-431B-965A-C0389D6F3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="" xmlns:a16="http://schemas.microsoft.com/office/drawing/2014/main" id="{9D44884B-F4CD-4A6A-A666-CA5674B53F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="" xmlns:a16="http://schemas.microsoft.com/office/drawing/2014/main" id="{1B350D7D-9E2D-4BA7-B0BC-6D83A010C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80C73-BB9B-414F-BA1D-1950F54DA45F}" type="datetimeFigureOut">
              <a:rPr lang="pl-PL" smtClean="0"/>
              <a:t>25.02.2021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="" xmlns:a16="http://schemas.microsoft.com/office/drawing/2014/main" id="{B7B377AD-CA65-4253-9A30-454A7EE92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="" xmlns:a16="http://schemas.microsoft.com/office/drawing/2014/main" id="{3825083F-98A0-437D-AF9E-25E0EE59F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8A17-9BFC-4BF0-AF8A-57E9D7B4C43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18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EC7BA387-0D9C-48BC-99A7-FB53AB939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="" xmlns:a16="http://schemas.microsoft.com/office/drawing/2014/main" id="{6C33B651-1DB8-48A2-BFD4-5534A07631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="" xmlns:a16="http://schemas.microsoft.com/office/drawing/2014/main" id="{2E4E303A-2149-4187-90EB-BAF293C6C5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="" xmlns:a16="http://schemas.microsoft.com/office/drawing/2014/main" id="{6189154A-2E29-4AEF-8B7C-494D306CF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80C73-BB9B-414F-BA1D-1950F54DA45F}" type="datetimeFigureOut">
              <a:rPr lang="pl-PL" smtClean="0"/>
              <a:t>25.02.2021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="" xmlns:a16="http://schemas.microsoft.com/office/drawing/2014/main" id="{BC7F8E7F-0374-42EF-B485-E7A99E7EA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="" xmlns:a16="http://schemas.microsoft.com/office/drawing/2014/main" id="{A1165FAB-06EF-4500-A1C9-493D8D56C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8A17-9BFC-4BF0-AF8A-57E9D7B4C43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7266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="" xmlns:a16="http://schemas.microsoft.com/office/drawing/2014/main" id="{EA62BF2F-0393-4648-9132-3DB531B19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="" xmlns:a16="http://schemas.microsoft.com/office/drawing/2014/main" id="{81624FBC-1FF0-4238-AB12-C85EFCF7C0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78E20353-423D-4270-B44E-3C00717DEC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80C73-BB9B-414F-BA1D-1950F54DA45F}" type="datetimeFigureOut">
              <a:rPr lang="pl-PL" smtClean="0"/>
              <a:t>25.02.2021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32965877-6014-4BB1-A2CE-A7446B7F2C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CDFE98D0-354A-49EE-9901-E361EA705D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58A17-9BFC-4BF0-AF8A-57E9D7B4C43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5335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88294908-8B00-4F58-BBBA-20F71A40AA9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="" xmlns:a16="http://schemas.microsoft.com/office/drawing/2014/main" id="{4364C879-1404-4203-8E9D-CC5DE0A621A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="" xmlns:a16="http://schemas.microsoft.com/office/drawing/2014/main" id="{84617302-4B0D-4351-A6BB-6F0930D943A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="" xmlns:a16="http://schemas.microsoft.com/office/drawing/2014/main" id="{DA2C7802-C2E0-4218-8F89-8DD7CCD2CD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A6D7111A-21E5-4EE9-8A78-10E5530F011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="" xmlns:a16="http://schemas.microsoft.com/office/drawing/2014/main" id="{A3969E80-A77B-49FC-9122-D89AFD5EE11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1849CA57-76BD-4CF2-80BA-D7A46A01B7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="" xmlns:a16="http://schemas.microsoft.com/office/drawing/2014/main" id="{35E9085E-E730-4768-83D4-6CB7E989715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="" xmlns:a16="http://schemas.microsoft.com/office/drawing/2014/main" id="{973272FE-A474-4CAE-8CA2-BCC8B476C3F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="" xmlns:a16="http://schemas.microsoft.com/office/drawing/2014/main" id="{9F79AA9F-59F3-45AE-8E7C-6949FC5003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39633" y="4518923"/>
            <a:ext cx="3312734" cy="1141851"/>
          </a:xfrm>
          <a:noFill/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pl-PL" sz="2000" dirty="0">
                <a:solidFill>
                  <a:srgbClr val="080808"/>
                </a:solidFill>
              </a:rPr>
              <a:t>Zespół Szkół nr 1</a:t>
            </a:r>
          </a:p>
          <a:p>
            <a:r>
              <a:rPr lang="pl-PL" sz="2000" dirty="0">
                <a:solidFill>
                  <a:srgbClr val="080808"/>
                </a:solidFill>
              </a:rPr>
              <a:t> im. Stanisława Staszica</a:t>
            </a:r>
          </a:p>
          <a:p>
            <a:r>
              <a:rPr lang="pl-PL" sz="2000" dirty="0">
                <a:solidFill>
                  <a:srgbClr val="080808"/>
                </a:solidFill>
              </a:rPr>
              <a:t> w Nowogardzie </a:t>
            </a:r>
          </a:p>
          <a:p>
            <a:endParaRPr lang="pl-PL" sz="2000" dirty="0">
              <a:solidFill>
                <a:srgbClr val="080808"/>
              </a:solidFill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="" xmlns:a16="http://schemas.microsoft.com/office/drawing/2014/main" id="{C1CA9D9B-E0D6-4BBA-B981-D296B22142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4642" y="2353641"/>
            <a:ext cx="5782716" cy="2150719"/>
          </a:xfrm>
          <a:noFill/>
        </p:spPr>
        <p:txBody>
          <a:bodyPr anchor="ctr">
            <a:normAutofit/>
          </a:bodyPr>
          <a:lstStyle/>
          <a:p>
            <a:r>
              <a:rPr lang="pl-PL" sz="4800" b="1" dirty="0">
                <a:solidFill>
                  <a:srgbClr val="080808"/>
                </a:solidFill>
              </a:rPr>
              <a:t>Bezpieczny Internet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="" xmlns:a16="http://schemas.microsoft.com/office/drawing/2014/main" id="{E07981EA-05A6-437C-88D7-B377B92B031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15E3C750-986E-4769-B1AE-49289FBEE75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Obraz 3">
            <a:extLst>
              <a:ext uri="{FF2B5EF4-FFF2-40B4-BE49-F238E27FC236}">
                <a16:creationId xmlns="" xmlns:a16="http://schemas.microsoft.com/office/drawing/2014/main" id="{0B1CEE68-7B7A-45DB-9EFB-E1B64FC5AA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4524" y="5769918"/>
            <a:ext cx="4322439" cy="963251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="" xmlns:a16="http://schemas.microsoft.com/office/drawing/2014/main" id="{EEA9E919-FFD3-47F6-92DE-272FA47219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551" y="5554277"/>
            <a:ext cx="3251739" cy="1170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6950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8">
            <a:extLst>
              <a:ext uri="{FF2B5EF4-FFF2-40B4-BE49-F238E27FC236}">
                <a16:creationId xmlns=""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="" xmlns:a16="http://schemas.microsoft.com/office/drawing/2014/main" id="{164EB428-CF4A-45D9-9AE8-5768E71A2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6" y="321734"/>
            <a:ext cx="6891187" cy="1135737"/>
          </a:xfrm>
        </p:spPr>
        <p:txBody>
          <a:bodyPr>
            <a:normAutofit/>
          </a:bodyPr>
          <a:lstStyle/>
          <a:p>
            <a:r>
              <a:rPr lang="pl-PL" sz="3600"/>
              <a:t>Dziękujemy za uwagę!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C96A7C38-64BA-464F-834D-C7FB68E7D9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6891187" cy="439398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l-PL" sz="1400" dirty="0"/>
              <a:t>Źródła:</a:t>
            </a:r>
          </a:p>
          <a:p>
            <a:r>
              <a:rPr lang="pl-PL" sz="1400" u="sng" dirty="0"/>
              <a:t>https://sites.google.com/site/bezpieczniewwirtualnymswiecie/zasady</a:t>
            </a:r>
          </a:p>
          <a:p>
            <a:pPr marL="0" indent="0">
              <a:buNone/>
            </a:pPr>
            <a:endParaRPr lang="pl-PL" sz="1400" dirty="0"/>
          </a:p>
          <a:p>
            <a:r>
              <a:rPr lang="pl-PL" sz="1400" u="sng" dirty="0"/>
              <a:t>https://www.saferinternet.pl/dbi/o-dbi.html </a:t>
            </a:r>
          </a:p>
          <a:p>
            <a:endParaRPr lang="pl-PL" sz="1400" dirty="0"/>
          </a:p>
          <a:p>
            <a:endParaRPr lang="pl-PL" sz="1400" dirty="0"/>
          </a:p>
          <a:p>
            <a:endParaRPr lang="pl-PL" sz="1400" dirty="0"/>
          </a:p>
          <a:p>
            <a:endParaRPr lang="pl-PL" sz="1400" dirty="0"/>
          </a:p>
          <a:p>
            <a:endParaRPr lang="pl-PL" sz="1400" dirty="0"/>
          </a:p>
          <a:p>
            <a:endParaRPr lang="pl-PL" sz="1400" dirty="0"/>
          </a:p>
          <a:p>
            <a:endParaRPr lang="pl-PL" sz="1400" dirty="0"/>
          </a:p>
          <a:p>
            <a:pPr marL="0" indent="0">
              <a:buNone/>
            </a:pPr>
            <a:endParaRPr lang="pl-PL" sz="1400" dirty="0"/>
          </a:p>
          <a:p>
            <a:pPr marL="0" indent="0">
              <a:buNone/>
            </a:pPr>
            <a:r>
              <a:rPr lang="pl-PL" sz="1400"/>
              <a:t>Autorzy: Magdalena Żywicka, Adam Żywicki przy współpracy z: Karolina </a:t>
            </a:r>
            <a:r>
              <a:rPr lang="pl-PL" sz="1400" err="1"/>
              <a:t>Tylmanowska</a:t>
            </a:r>
            <a:r>
              <a:rPr lang="pl-PL" sz="1400"/>
              <a:t>, Agnieszka </a:t>
            </a:r>
            <a:r>
              <a:rPr lang="pl-PL" sz="1400" err="1"/>
              <a:t>Maknia</a:t>
            </a:r>
            <a:r>
              <a:rPr lang="pl-PL" sz="1400" dirty="0"/>
              <a:t> Nauczyciele w ZS nr 1 im. Stanisława Staszica w Nowogardzie </a:t>
            </a:r>
          </a:p>
        </p:txBody>
      </p:sp>
      <p:sp>
        <p:nvSpPr>
          <p:cNvPr id="20" name="Isosceles Triangle 10">
            <a:extLst>
              <a:ext uri="{FF2B5EF4-FFF2-40B4-BE49-F238E27FC236}">
                <a16:creationId xmlns="" xmlns:a16="http://schemas.microsoft.com/office/drawing/2014/main" id="{D3F51FEB-38FB-4F6C-9F7B-2F2AFAB65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12">
            <a:extLst>
              <a:ext uri="{FF2B5EF4-FFF2-40B4-BE49-F238E27FC236}">
                <a16:creationId xmlns="" xmlns:a16="http://schemas.microsoft.com/office/drawing/2014/main" id="{1E547BA6-BAE0-43BB-A7CA-60F69CE25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4" descr="Kręta ścieżka z kamieni na spokojnym jeziorze o wschodzie słońca">
            <a:extLst>
              <a:ext uri="{FF2B5EF4-FFF2-40B4-BE49-F238E27FC236}">
                <a16:creationId xmlns="" xmlns:a16="http://schemas.microsoft.com/office/drawing/2014/main" id="{1AEFCDB4-74DD-4809-B561-28F50A6C691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892" r="36570" b="-1"/>
          <a:stretch/>
        </p:blipFill>
        <p:spPr>
          <a:xfrm>
            <a:off x="8129873" y="10"/>
            <a:ext cx="4062128" cy="6857990"/>
          </a:xfrm>
          <a:prstGeom prst="rect">
            <a:avLst/>
          </a:prstGeom>
        </p:spPr>
      </p:pic>
      <p:grpSp>
        <p:nvGrpSpPr>
          <p:cNvPr id="23" name="Group 14">
            <a:extLst>
              <a:ext uri="{FF2B5EF4-FFF2-40B4-BE49-F238E27FC236}">
                <a16:creationId xmlns="" xmlns:a16="http://schemas.microsoft.com/office/drawing/2014/main" id="{07EAA094-9CF6-4695-958A-33D9BCAA947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11123132" y="713128"/>
            <a:ext cx="1068867" cy="2126625"/>
            <a:chOff x="10918968" y="713127"/>
            <a:chExt cx="1273032" cy="2532832"/>
          </a:xfrm>
        </p:grpSpPr>
        <p:sp>
          <p:nvSpPr>
            <p:cNvPr id="24" name="Rectangle 15">
              <a:extLst>
                <a:ext uri="{FF2B5EF4-FFF2-40B4-BE49-F238E27FC236}">
                  <a16:creationId xmlns="" xmlns:a16="http://schemas.microsoft.com/office/drawing/2014/main" id="{2E80C965-DB6D-4F81-9E9E-B027384D0BD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Isosceles Triangle 16">
              <a:extLst>
                <a:ext uri="{FF2B5EF4-FFF2-40B4-BE49-F238E27FC236}">
                  <a16:creationId xmlns="" xmlns:a16="http://schemas.microsoft.com/office/drawing/2014/main" id="{A580F890-B085-4E95-96AA-55AEBEC5CE6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550500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12FB12AE-71D1-47FD-9AC3-EE2C0742453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="" xmlns:a16="http://schemas.microsoft.com/office/drawing/2014/main" id="{7653284B-40DE-4315-B615-59F05FAB3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21792"/>
            <a:ext cx="4989890" cy="5413248"/>
          </a:xfrm>
        </p:spPr>
        <p:txBody>
          <a:bodyPr>
            <a:normAutofit/>
          </a:bodyPr>
          <a:lstStyle/>
          <a:p>
            <a:r>
              <a:rPr lang="pl-PL" sz="4800" dirty="0"/>
              <a:t>Główne zagrożenia w Internecie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="" xmlns:a16="http://schemas.microsoft.com/office/drawing/2014/main" id="{64853C7E-3CBA-4464-865F-6044D94B1BE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>
            <a:off x="-338487" y="2994212"/>
            <a:ext cx="1345385" cy="668410"/>
          </a:xfrm>
          <a:custGeom>
            <a:avLst/>
            <a:gdLst>
              <a:gd name="connsiteX0" fmla="*/ 0 w 1345385"/>
              <a:gd name="connsiteY0" fmla="*/ 668410 h 668410"/>
              <a:gd name="connsiteX1" fmla="*/ 672692 w 1345385"/>
              <a:gd name="connsiteY1" fmla="*/ 0 h 668410"/>
              <a:gd name="connsiteX2" fmla="*/ 1345385 w 1345385"/>
              <a:gd name="connsiteY2" fmla="*/ 668410 h 668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5385" h="668410">
                <a:moveTo>
                  <a:pt x="0" y="668410"/>
                </a:moveTo>
                <a:lnTo>
                  <a:pt x="672692" y="0"/>
                </a:lnTo>
                <a:lnTo>
                  <a:pt x="1345385" y="668410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55EFEC59-B929-4851-9DEF-9106F27979A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700000">
            <a:off x="83480" y="2760304"/>
            <a:ext cx="418137" cy="418137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6C132392-D5FF-4588-8FA1-5BAD77BF646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8900000" flipH="1">
            <a:off x="508836" y="4124955"/>
            <a:ext cx="635336" cy="635336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C7EAC045-695C-4E73-9B7C-AFD6FB22DA2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8900000" flipH="1">
            <a:off x="836522" y="4621062"/>
            <a:ext cx="224347" cy="224347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>
            <a:extLst>
              <a:ext uri="{FF2B5EF4-FFF2-40B4-BE49-F238E27FC236}">
                <a16:creationId xmlns="" xmlns:a16="http://schemas.microsoft.com/office/drawing/2014/main" id="{404A7A3A-BEAE-4BC6-A163-5D0E5F8C466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8100000">
            <a:off x="10175676" y="5597890"/>
            <a:ext cx="2982940" cy="1481975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12ED3B7D-405D-4DFA-8608-B6DE7467183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700000">
            <a:off x="11046240" y="5280494"/>
            <a:ext cx="841505" cy="841505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F5DBBC97-D56F-4918-9168-EAEC4B296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643466"/>
            <a:ext cx="5452532" cy="5571065"/>
          </a:xfrm>
          <a:noFill/>
        </p:spPr>
        <p:txBody>
          <a:bodyPr anchor="ctr">
            <a:normAutofit/>
          </a:bodyPr>
          <a:lstStyle/>
          <a:p>
            <a:r>
              <a:rPr lang="pl-PL" sz="2400" dirty="0"/>
              <a:t>Kontakt ze szkodliwymi treściami</a:t>
            </a:r>
          </a:p>
          <a:p>
            <a:r>
              <a:rPr lang="pl-PL" sz="2400" dirty="0"/>
              <a:t>Kontakty z nieznajomymi</a:t>
            </a:r>
          </a:p>
          <a:p>
            <a:r>
              <a:rPr lang="pl-PL" sz="2400" dirty="0"/>
              <a:t>Cyberprzemoc</a:t>
            </a:r>
          </a:p>
          <a:p>
            <a:r>
              <a:rPr lang="pl-PL" sz="2400" dirty="0"/>
              <a:t>Zagrożenia prywatności</a:t>
            </a:r>
          </a:p>
          <a:p>
            <a:r>
              <a:rPr lang="pl-PL" sz="2400" dirty="0"/>
              <a:t>Nadużywanie Internetu</a:t>
            </a: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774336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="" xmlns:a16="http://schemas.microsoft.com/office/drawing/2014/main" id="{C9FC111A-D7D7-4E3F-A75C-D2ED78709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pl-PL" sz="3600" dirty="0"/>
              <a:t>Zasady bezpieczeństwa w Internecie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502A0027-0FCB-4005-8073-DA43AD0194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r>
              <a:rPr lang="pl-PL" sz="2000" b="1" dirty="0"/>
              <a:t>Nie ufaj osobie poznanej przez Internet. </a:t>
            </a:r>
            <a:r>
              <a:rPr lang="pl-PL" sz="2000" dirty="0"/>
              <a:t>Nigdy nie możesz być pewien, kim ona naprawdę jest. Mówi, że ma 17 lat, ale może mieć 40!</a:t>
            </a:r>
          </a:p>
          <a:p>
            <a:r>
              <a:rPr lang="pl-PL" sz="2000" b="1" dirty="0"/>
              <a:t>Gdy coś Cię przestraszy lub zaniepokoi, wyłącz monitor i powiedz o tym dorosłemu. </a:t>
            </a:r>
            <a:r>
              <a:rPr lang="pl-PL" sz="2000" dirty="0"/>
              <a:t>Powiedz też, jeśli szukając informacji, trafiłeś na stronę, która namawia do nienawiści lub do czegoś dziwnego.</a:t>
            </a:r>
          </a:p>
          <a:p>
            <a:r>
              <a:rPr lang="pl-PL" sz="2000" b="1" dirty="0"/>
              <a:t>Nie zdradzaj nikomu swojego imienia ani adresu! </a:t>
            </a:r>
            <a:r>
              <a:rPr lang="pl-PL" sz="2000" dirty="0"/>
              <a:t>Nie mów też, ile masz lat i do jakiej szkoły chodzisz. Nie podawaj numeru telefonu.</a:t>
            </a:r>
          </a:p>
          <a:p>
            <a:r>
              <a:rPr lang="pl-PL" sz="2000" b="1" dirty="0"/>
              <a:t>Wymyśl sobie jakiś fajny </a:t>
            </a:r>
            <a:r>
              <a:rPr lang="pl-PL" sz="2000" b="1" dirty="0" err="1"/>
              <a:t>nick</a:t>
            </a:r>
            <a:r>
              <a:rPr lang="pl-PL" sz="2000" b="1" dirty="0"/>
              <a:t>, czyli internetowy pseudonim. </a:t>
            </a:r>
            <a:r>
              <a:rPr lang="pl-PL" sz="2000" dirty="0"/>
              <a:t>Nie podawaj w nim daty urodzenia, ani wieku. Wykorzystaj imię bohatera ulubionego filmu lub słowo z piosenki. Użyj swojej fantazji. Na pewno wymyślisz coś ciekawego!</a:t>
            </a:r>
          </a:p>
          <a:p>
            <a:r>
              <a:rPr lang="pl-PL" sz="2000" b="1" dirty="0"/>
              <a:t>Pomyśl kilka razy, zanim wyślesz wiadomość, e-mail czy </a:t>
            </a:r>
            <a:r>
              <a:rPr lang="pl-PL" sz="2000" b="1" dirty="0" err="1"/>
              <a:t>sms-a</a:t>
            </a:r>
            <a:r>
              <a:rPr lang="pl-PL" sz="2000" b="1" dirty="0"/>
              <a:t>. </a:t>
            </a:r>
            <a:r>
              <a:rPr lang="pl-PL" sz="2000" dirty="0"/>
              <a:t>Kiedy klikniesz „wyślij”, nie można już tego cofnąć.</a:t>
            </a:r>
          </a:p>
          <a:p>
            <a:endParaRPr lang="pl-PL" sz="2000" dirty="0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2E80C965-DB6D-4F81-9E9E-B027384D0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1">
            <a:extLst>
              <a:ext uri="{FF2B5EF4-FFF2-40B4-BE49-F238E27FC236}">
                <a16:creationId xmlns="" xmlns:a16="http://schemas.microsoft.com/office/drawing/2014/main" id="{A580F890-B085-4E95-96AA-55AEBEC5CE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13">
            <a:extLst>
              <a:ext uri="{FF2B5EF4-FFF2-40B4-BE49-F238E27FC236}">
                <a16:creationId xmlns="" xmlns:a16="http://schemas.microsoft.com/office/drawing/2014/main" id="{D3F51FEB-38FB-4F6C-9F7B-2F2AFAB65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Rectangle 15">
            <a:extLst>
              <a:ext uri="{FF2B5EF4-FFF2-40B4-BE49-F238E27FC236}">
                <a16:creationId xmlns="" xmlns:a16="http://schemas.microsoft.com/office/drawing/2014/main" id="{1E547BA6-BAE0-43BB-A7CA-60F69CE25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429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="" xmlns:a16="http://schemas.microsoft.com/office/drawing/2014/main" id="{03463F6D-D371-49B2-A33C-42EAAD7461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7" y="321734"/>
            <a:ext cx="10905066" cy="113573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6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Zasady</a:t>
            </a:r>
            <a:r>
              <a: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bezpieczeństwa</a:t>
            </a:r>
            <a:r>
              <a: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w </a:t>
            </a:r>
            <a:r>
              <a:rPr lang="en-US" sz="36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Internecie</a:t>
            </a:r>
            <a:r>
              <a: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cd.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="" xmlns:a16="http://schemas.microsoft.com/office/drawing/2014/main" id="{7F32D49A-3D32-40C1-8EF9-36A988F2E5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67" y="1782981"/>
            <a:ext cx="11385776" cy="4393982"/>
          </a:xfrm>
        </p:spPr>
        <p:txBody>
          <a:bodyPr vert="horz" lIns="91440" tIns="45720" rIns="91440" bIns="45720" rtlCol="0">
            <a:normAutofit/>
          </a:bodyPr>
          <a:lstStyle/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1900" b="1" dirty="0" err="1"/>
              <a:t>Nie</a:t>
            </a:r>
            <a:r>
              <a:rPr lang="en-US" sz="1900" b="1" dirty="0"/>
              <a:t> </a:t>
            </a:r>
            <a:r>
              <a:rPr lang="en-US" sz="1900" b="1" dirty="0" err="1"/>
              <a:t>dokuczaj</a:t>
            </a:r>
            <a:r>
              <a:rPr lang="en-US" sz="1900" b="1" dirty="0"/>
              <a:t> </a:t>
            </a:r>
            <a:r>
              <a:rPr lang="en-US" sz="1900" b="1" dirty="0" err="1"/>
              <a:t>innym</a:t>
            </a:r>
            <a:r>
              <a:rPr lang="en-US" sz="1900" b="1" dirty="0"/>
              <a:t>. </a:t>
            </a:r>
            <a:r>
              <a:rPr lang="en-US" sz="1900" dirty="0" err="1"/>
              <a:t>Pamiętaj</a:t>
            </a:r>
            <a:r>
              <a:rPr lang="en-US" sz="1900" dirty="0"/>
              <a:t>, </a:t>
            </a:r>
            <a:r>
              <a:rPr lang="en-US" sz="1900" dirty="0" err="1"/>
              <a:t>że</a:t>
            </a:r>
            <a:r>
              <a:rPr lang="en-US" sz="1900" dirty="0"/>
              <a:t> w </a:t>
            </a:r>
            <a:r>
              <a:rPr lang="en-US" sz="1900" dirty="0" err="1"/>
              <a:t>Internecie</a:t>
            </a:r>
            <a:r>
              <a:rPr lang="en-US" sz="1900" dirty="0"/>
              <a:t> </a:t>
            </a:r>
            <a:r>
              <a:rPr lang="en-US" sz="1900" dirty="0" err="1"/>
              <a:t>obowiązuje</a:t>
            </a:r>
            <a:r>
              <a:rPr lang="en-US" sz="1900" dirty="0"/>
              <a:t> </a:t>
            </a:r>
            <a:r>
              <a:rPr lang="en-US" sz="1900" dirty="0" err="1"/>
              <a:t>zasada</a:t>
            </a:r>
            <a:r>
              <a:rPr lang="en-US" sz="1900" dirty="0"/>
              <a:t> </a:t>
            </a:r>
            <a:r>
              <a:rPr lang="en-US" sz="1900" dirty="0" err="1"/>
              <a:t>nieużywania</a:t>
            </a:r>
            <a:r>
              <a:rPr lang="en-US" sz="1900" dirty="0"/>
              <a:t> </a:t>
            </a:r>
            <a:r>
              <a:rPr lang="en-US" sz="1900" dirty="0" err="1"/>
              <a:t>brzydkich</a:t>
            </a:r>
            <a:r>
              <a:rPr lang="en-US" sz="1900" dirty="0"/>
              <a:t> </a:t>
            </a:r>
            <a:r>
              <a:rPr lang="en-US" sz="1900" dirty="0" err="1"/>
              <a:t>słów</a:t>
            </a:r>
            <a:r>
              <a:rPr lang="en-US" sz="1900" dirty="0"/>
              <a:t>. </a:t>
            </a:r>
            <a:r>
              <a:rPr lang="en-US" sz="1900" dirty="0" err="1"/>
              <a:t>Traktuj</a:t>
            </a:r>
            <a:r>
              <a:rPr lang="en-US" sz="1900" dirty="0"/>
              <a:t> </a:t>
            </a:r>
            <a:r>
              <a:rPr lang="en-US" sz="1900" dirty="0" err="1"/>
              <a:t>innych</a:t>
            </a:r>
            <a:r>
              <a:rPr lang="en-US" sz="1900" dirty="0"/>
              <a:t> </a:t>
            </a:r>
            <a:r>
              <a:rPr lang="en-US" sz="1900" dirty="0" err="1"/>
              <a:t>tak</a:t>
            </a:r>
            <a:r>
              <a:rPr lang="en-US" sz="1900" dirty="0"/>
              <a:t>, jak </a:t>
            </a:r>
            <a:r>
              <a:rPr lang="en-US" sz="1900" dirty="0" err="1"/>
              <a:t>byś</a:t>
            </a:r>
            <a:r>
              <a:rPr lang="en-US" sz="1900" dirty="0"/>
              <a:t> </a:t>
            </a:r>
            <a:r>
              <a:rPr lang="en-US" sz="1900" dirty="0" err="1"/>
              <a:t>chciał</a:t>
            </a:r>
            <a:r>
              <a:rPr lang="en-US" sz="1900" dirty="0"/>
              <a:t>, </a:t>
            </a:r>
            <a:r>
              <a:rPr lang="en-US" sz="1900" dirty="0" err="1"/>
              <a:t>żeby</a:t>
            </a:r>
            <a:r>
              <a:rPr lang="en-US" sz="1900" dirty="0"/>
              <a:t> </a:t>
            </a:r>
            <a:r>
              <a:rPr lang="en-US" sz="1900" dirty="0" err="1"/>
              <a:t>Ciebie</a:t>
            </a:r>
            <a:r>
              <a:rPr lang="en-US" sz="1900" dirty="0"/>
              <a:t> </a:t>
            </a:r>
            <a:r>
              <a:rPr lang="en-US" sz="1900" dirty="0" err="1"/>
              <a:t>traktowano</a:t>
            </a:r>
            <a:r>
              <a:rPr lang="en-US" sz="1900" dirty="0"/>
              <a:t>.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1900" b="1" dirty="0" err="1"/>
              <a:t>Długie</a:t>
            </a:r>
            <a:r>
              <a:rPr lang="en-US" sz="1900" b="1" dirty="0"/>
              <a:t> </a:t>
            </a:r>
            <a:r>
              <a:rPr lang="en-US" sz="1900" b="1" dirty="0" err="1"/>
              <a:t>korzystanie</a:t>
            </a:r>
            <a:r>
              <a:rPr lang="en-US" sz="1900" b="1" dirty="0"/>
              <a:t> z </a:t>
            </a:r>
            <a:r>
              <a:rPr lang="en-US" sz="1900" b="1" dirty="0" err="1"/>
              <a:t>komputera</a:t>
            </a:r>
            <a:r>
              <a:rPr lang="en-US" sz="1900" b="1" dirty="0"/>
              <a:t> </a:t>
            </a:r>
            <a:r>
              <a:rPr lang="en-US" sz="1900" b="1" dirty="0" err="1"/>
              <a:t>szkodzi</a:t>
            </a:r>
            <a:r>
              <a:rPr lang="en-US" sz="1900" b="1" dirty="0"/>
              <a:t> </a:t>
            </a:r>
            <a:r>
              <a:rPr lang="en-US" sz="1900" b="1" dirty="0" err="1"/>
              <a:t>zdrowiu</a:t>
            </a:r>
            <a:r>
              <a:rPr lang="en-US" sz="1900" b="1" dirty="0"/>
              <a:t> </a:t>
            </a:r>
            <a:r>
              <a:rPr lang="en-US" sz="1900" b="1" dirty="0" err="1"/>
              <a:t>i</a:t>
            </a:r>
            <a:r>
              <a:rPr lang="en-US" sz="1900" b="1" dirty="0"/>
              <a:t> </a:t>
            </a:r>
            <a:r>
              <a:rPr lang="en-US" sz="1900" b="1" dirty="0" err="1"/>
              <a:t>może</a:t>
            </a:r>
            <a:r>
              <a:rPr lang="en-US" sz="1900" b="1" dirty="0"/>
              <a:t> </a:t>
            </a:r>
            <a:r>
              <a:rPr lang="en-US" sz="1900" b="1" dirty="0" err="1"/>
              <a:t>być</a:t>
            </a:r>
            <a:r>
              <a:rPr lang="en-US" sz="1900" b="1" dirty="0"/>
              <a:t> </a:t>
            </a:r>
            <a:r>
              <a:rPr lang="en-US" sz="1900" b="1" dirty="0" err="1"/>
              <a:t>przyczyną</a:t>
            </a:r>
            <a:r>
              <a:rPr lang="en-US" sz="1900" b="1" dirty="0"/>
              <a:t> </a:t>
            </a:r>
            <a:r>
              <a:rPr lang="en-US" sz="1900" b="1" dirty="0" err="1"/>
              <a:t>wielu</a:t>
            </a:r>
            <a:r>
              <a:rPr lang="en-US" sz="1900" b="1" dirty="0"/>
              <a:t> </a:t>
            </a:r>
            <a:r>
              <a:rPr lang="en-US" sz="1900" b="1" dirty="0" err="1"/>
              <a:t>innych</a:t>
            </a:r>
            <a:r>
              <a:rPr lang="en-US" sz="1900" b="1" dirty="0"/>
              <a:t> </a:t>
            </a:r>
            <a:r>
              <a:rPr lang="en-US" sz="1900" b="1" dirty="0" err="1"/>
              <a:t>problemó</a:t>
            </a:r>
            <a:r>
              <a:rPr lang="pl-PL" sz="1900" b="1" dirty="0"/>
              <a:t>w, </a:t>
            </a:r>
            <a:r>
              <a:rPr lang="en-US" sz="1900" b="1" dirty="0"/>
              <a:t>np. w </a:t>
            </a:r>
            <a:r>
              <a:rPr lang="en-US" sz="1900" b="1" dirty="0" err="1"/>
              <a:t>szkole</a:t>
            </a:r>
            <a:r>
              <a:rPr lang="en-US" sz="1900" b="1" dirty="0"/>
              <a:t>. </a:t>
            </a:r>
            <a:r>
              <a:rPr lang="en-US" sz="1900" dirty="0" err="1"/>
              <a:t>Nie</a:t>
            </a:r>
            <a:r>
              <a:rPr lang="en-US" sz="1900" dirty="0"/>
              <a:t> </a:t>
            </a:r>
            <a:r>
              <a:rPr lang="en-US" sz="1900" dirty="0" err="1"/>
              <a:t>zapominaj</a:t>
            </a:r>
            <a:r>
              <a:rPr lang="en-US" sz="1900" dirty="0"/>
              <a:t> o </a:t>
            </a:r>
            <a:r>
              <a:rPr lang="en-US" sz="1900" dirty="0" err="1"/>
              <a:t>sporcie</a:t>
            </a:r>
            <a:r>
              <a:rPr lang="en-US" sz="1900" dirty="0"/>
              <a:t> </a:t>
            </a:r>
            <a:r>
              <a:rPr lang="en-US" sz="1900" dirty="0" err="1"/>
              <a:t>i</a:t>
            </a:r>
            <a:r>
              <a:rPr lang="en-US" sz="1900" dirty="0"/>
              <a:t> </a:t>
            </a:r>
            <a:r>
              <a:rPr lang="en-US" sz="1900" dirty="0" err="1"/>
              <a:t>innych</a:t>
            </a:r>
            <a:r>
              <a:rPr lang="en-US" sz="1900" dirty="0"/>
              <a:t> </a:t>
            </a:r>
            <a:r>
              <a:rPr lang="en-US" sz="1900" dirty="0" err="1"/>
              <a:t>rozrywkach</a:t>
            </a:r>
            <a:r>
              <a:rPr lang="en-US" sz="1900" dirty="0"/>
              <a:t>, </a:t>
            </a:r>
            <a:r>
              <a:rPr lang="en-US" sz="1900" dirty="0" err="1"/>
              <a:t>nie</a:t>
            </a:r>
            <a:r>
              <a:rPr lang="en-US" sz="1900" dirty="0"/>
              <a:t> </a:t>
            </a:r>
            <a:r>
              <a:rPr lang="en-US" sz="1900" dirty="0" err="1"/>
              <a:t>związanych</a:t>
            </a:r>
            <a:r>
              <a:rPr lang="en-US" sz="1900" dirty="0"/>
              <a:t> z </a:t>
            </a:r>
            <a:r>
              <a:rPr lang="en-US" sz="1900" dirty="0" err="1"/>
              <a:t>komputerami</a:t>
            </a:r>
            <a:r>
              <a:rPr lang="en-US" sz="1900" dirty="0"/>
              <a:t> </a:t>
            </a:r>
            <a:r>
              <a:rPr lang="en-US" sz="1900" dirty="0" err="1"/>
              <a:t>i</a:t>
            </a:r>
            <a:r>
              <a:rPr lang="en-US" sz="1900" dirty="0"/>
              <a:t> </a:t>
            </a:r>
            <a:r>
              <a:rPr lang="en-US" sz="1900" dirty="0" err="1"/>
              <a:t>Internetem</a:t>
            </a:r>
            <a:r>
              <a:rPr lang="en-US" sz="1900" dirty="0"/>
              <a:t>.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1900" b="1" dirty="0" err="1"/>
              <a:t>Dbaj</a:t>
            </a:r>
            <a:r>
              <a:rPr lang="en-US" sz="1900" b="1" dirty="0"/>
              <a:t> o </a:t>
            </a:r>
            <a:r>
              <a:rPr lang="en-US" sz="1900" b="1" dirty="0" err="1"/>
              <a:t>swoje</a:t>
            </a:r>
            <a:r>
              <a:rPr lang="en-US" sz="1900" b="1" dirty="0"/>
              <a:t> </a:t>
            </a:r>
            <a:r>
              <a:rPr lang="en-US" sz="1900" b="1" dirty="0" err="1"/>
              <a:t>hasło</a:t>
            </a:r>
            <a:r>
              <a:rPr lang="en-US" sz="1900" b="1" dirty="0"/>
              <a:t> jak o </a:t>
            </a:r>
            <a:r>
              <a:rPr lang="en-US" sz="1900" b="1" dirty="0" err="1"/>
              <a:t>największą</a:t>
            </a:r>
            <a:r>
              <a:rPr lang="en-US" sz="1900" b="1" dirty="0"/>
              <a:t> </a:t>
            </a:r>
            <a:r>
              <a:rPr lang="en-US" sz="1900" b="1" dirty="0" err="1"/>
              <a:t>tajemnicę</a:t>
            </a:r>
            <a:r>
              <a:rPr lang="en-US" sz="1900" b="1" dirty="0"/>
              <a:t>. </a:t>
            </a:r>
            <a:r>
              <a:rPr lang="en-US" sz="1900" dirty="0" err="1"/>
              <a:t>Wymyśl</a:t>
            </a:r>
            <a:r>
              <a:rPr lang="en-US" sz="1900" dirty="0"/>
              <a:t> </a:t>
            </a:r>
            <a:r>
              <a:rPr lang="en-US" sz="1900" dirty="0" err="1"/>
              <a:t>takie</a:t>
            </a:r>
            <a:r>
              <a:rPr lang="en-US" sz="1900" dirty="0"/>
              <a:t>, </a:t>
            </a:r>
            <a:r>
              <a:rPr lang="en-US" sz="1900" dirty="0" err="1"/>
              <a:t>które</a:t>
            </a:r>
            <a:r>
              <a:rPr lang="en-US" sz="1900" dirty="0"/>
              <a:t> </a:t>
            </a:r>
            <a:r>
              <a:rPr lang="en-US" sz="1900" dirty="0" err="1"/>
              <a:t>będzie</a:t>
            </a:r>
            <a:r>
              <a:rPr lang="en-US" sz="1900" dirty="0"/>
              <a:t> </a:t>
            </a:r>
            <a:r>
              <a:rPr lang="en-US" sz="1900" dirty="0" err="1"/>
              <a:t>trudne</a:t>
            </a:r>
            <a:r>
              <a:rPr lang="en-US" sz="1900" dirty="0"/>
              <a:t> do </a:t>
            </a:r>
            <a:r>
              <a:rPr lang="en-US" sz="1900" dirty="0" err="1"/>
              <a:t>odgadnięcia</a:t>
            </a:r>
            <a:r>
              <a:rPr lang="en-US" sz="1900" dirty="0"/>
              <a:t>. </a:t>
            </a:r>
            <a:r>
              <a:rPr lang="en-US" sz="1900" dirty="0" err="1"/>
              <a:t>Niech</a:t>
            </a:r>
            <a:r>
              <a:rPr lang="en-US" sz="1900" dirty="0"/>
              <a:t> to </a:t>
            </a:r>
            <a:r>
              <a:rPr lang="en-US" sz="1900" dirty="0" err="1"/>
              <a:t>nie</a:t>
            </a:r>
            <a:r>
              <a:rPr lang="en-US" sz="1900" dirty="0"/>
              <a:t> </a:t>
            </a:r>
            <a:r>
              <a:rPr lang="en-US" sz="1900" dirty="0" err="1"/>
              <a:t>będzie</a:t>
            </a:r>
            <a:r>
              <a:rPr lang="en-US" sz="1900" dirty="0"/>
              <a:t> </a:t>
            </a:r>
            <a:r>
              <a:rPr lang="en-US" sz="1900" dirty="0" err="1"/>
              <a:t>Twoje</a:t>
            </a:r>
            <a:r>
              <a:rPr lang="en-US" sz="1900" dirty="0"/>
              <a:t> </a:t>
            </a:r>
            <a:r>
              <a:rPr lang="en-US" sz="1900" dirty="0" err="1"/>
              <a:t>imię</a:t>
            </a:r>
            <a:r>
              <a:rPr lang="en-US" sz="1900" dirty="0"/>
              <a:t> ani </a:t>
            </a:r>
            <a:r>
              <a:rPr lang="en-US" sz="1900" dirty="0" err="1"/>
              <a:t>imię</a:t>
            </a:r>
            <a:r>
              <a:rPr lang="en-US" sz="1900" dirty="0"/>
              <a:t> </a:t>
            </a:r>
            <a:r>
              <a:rPr lang="en-US" sz="1900" dirty="0" err="1"/>
              <a:t>najlepszej</a:t>
            </a:r>
            <a:r>
              <a:rPr lang="en-US" sz="1900" dirty="0"/>
              <a:t> </a:t>
            </a:r>
            <a:r>
              <a:rPr lang="en-US" sz="1900" dirty="0" err="1"/>
              <a:t>przyjaciółki</a:t>
            </a:r>
            <a:r>
              <a:rPr lang="en-US" sz="1900" dirty="0"/>
              <a:t>.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1900" b="1" dirty="0" err="1"/>
              <a:t>Dbaj</a:t>
            </a:r>
            <a:r>
              <a:rPr lang="en-US" sz="1900" b="1" dirty="0"/>
              <a:t> o </a:t>
            </a:r>
            <a:r>
              <a:rPr lang="en-US" sz="1900" b="1" dirty="0" err="1"/>
              <a:t>bezpieczeństwo</a:t>
            </a:r>
            <a:r>
              <a:rPr lang="en-US" sz="1900" b="1" dirty="0"/>
              <a:t> </a:t>
            </a:r>
            <a:r>
              <a:rPr lang="en-US" sz="1900" b="1" dirty="0" err="1"/>
              <a:t>swoich</a:t>
            </a:r>
            <a:r>
              <a:rPr lang="en-US" sz="1900" b="1" dirty="0"/>
              <a:t> </a:t>
            </a:r>
            <a:r>
              <a:rPr lang="en-US" sz="1900" b="1" dirty="0" err="1"/>
              <a:t>przyjaciół</a:t>
            </a:r>
            <a:r>
              <a:rPr lang="en-US" sz="1900" b="1" dirty="0"/>
              <a:t>. </a:t>
            </a:r>
            <a:r>
              <a:rPr lang="en-US" sz="1900" dirty="0" err="1"/>
              <a:t>Nie</a:t>
            </a:r>
            <a:r>
              <a:rPr lang="en-US" sz="1900" dirty="0"/>
              <a:t> </a:t>
            </a:r>
            <a:r>
              <a:rPr lang="en-US" sz="1900" dirty="0" err="1"/>
              <a:t>podawaj</a:t>
            </a:r>
            <a:r>
              <a:rPr lang="en-US" sz="1900" dirty="0"/>
              <a:t> </a:t>
            </a:r>
            <a:r>
              <a:rPr lang="en-US" sz="1900" dirty="0" err="1"/>
              <a:t>nikomu</a:t>
            </a:r>
            <a:r>
              <a:rPr lang="en-US" sz="1900" dirty="0"/>
              <a:t> ich </a:t>
            </a:r>
            <a:r>
              <a:rPr lang="en-US" sz="1900" dirty="0" err="1"/>
              <a:t>danych</a:t>
            </a:r>
            <a:r>
              <a:rPr lang="en-US" sz="1900" dirty="0"/>
              <a:t>, </a:t>
            </a:r>
            <a:r>
              <a:rPr lang="en-US" sz="1900" dirty="0" err="1"/>
              <a:t>nie</a:t>
            </a:r>
            <a:r>
              <a:rPr lang="en-US" sz="1900" dirty="0"/>
              <a:t> </a:t>
            </a:r>
            <a:r>
              <a:rPr lang="en-US" sz="1900" dirty="0" err="1"/>
              <a:t>publikuj</a:t>
            </a:r>
            <a:r>
              <a:rPr lang="en-US" sz="1900" dirty="0"/>
              <a:t> </a:t>
            </a:r>
            <a:r>
              <a:rPr lang="en-US" sz="1900" dirty="0" err="1"/>
              <a:t>zdjęć</a:t>
            </a:r>
            <a:r>
              <a:rPr lang="en-US" sz="1900" dirty="0"/>
              <a:t> bez ich </a:t>
            </a:r>
            <a:r>
              <a:rPr lang="en-US" sz="1900" dirty="0" err="1"/>
              <a:t>zgody</a:t>
            </a:r>
            <a:r>
              <a:rPr lang="en-US" sz="1900" dirty="0"/>
              <a:t>. </a:t>
            </a:r>
            <a:r>
              <a:rPr lang="en-US" sz="1900" dirty="0" err="1"/>
              <a:t>Nie</a:t>
            </a:r>
            <a:r>
              <a:rPr lang="en-US" sz="1900" dirty="0"/>
              <a:t> </a:t>
            </a:r>
            <a:r>
              <a:rPr lang="en-US" sz="1900" dirty="0" err="1"/>
              <a:t>wiesz</a:t>
            </a:r>
            <a:r>
              <a:rPr lang="en-US" sz="1900" dirty="0"/>
              <a:t>, </a:t>
            </a:r>
            <a:r>
              <a:rPr lang="en-US" sz="1900" dirty="0" err="1"/>
              <a:t>jaki</a:t>
            </a:r>
            <a:r>
              <a:rPr lang="en-US" sz="1900" dirty="0"/>
              <a:t> </a:t>
            </a:r>
            <a:r>
              <a:rPr lang="en-US" sz="1900" dirty="0" err="1"/>
              <a:t>ktoś</a:t>
            </a:r>
            <a:r>
              <a:rPr lang="en-US" sz="1900" dirty="0"/>
              <a:t> </a:t>
            </a:r>
            <a:r>
              <a:rPr lang="en-US" sz="1900" dirty="0" err="1"/>
              <a:t>zrobi</a:t>
            </a:r>
            <a:r>
              <a:rPr lang="en-US" sz="1900" dirty="0"/>
              <a:t> z </a:t>
            </a:r>
            <a:r>
              <a:rPr lang="en-US" sz="1900" dirty="0" err="1"/>
              <a:t>nich</a:t>
            </a:r>
            <a:r>
              <a:rPr lang="en-US" sz="1900" dirty="0"/>
              <a:t> </a:t>
            </a:r>
            <a:r>
              <a:rPr lang="en-US" sz="1900" dirty="0" err="1"/>
              <a:t>użytek</a:t>
            </a:r>
            <a:r>
              <a:rPr lang="en-US" sz="1900" dirty="0"/>
              <a:t>, a </a:t>
            </a:r>
            <a:r>
              <a:rPr lang="en-US" sz="1900" dirty="0" err="1"/>
              <a:t>kiedy</a:t>
            </a:r>
            <a:r>
              <a:rPr lang="en-US" sz="1900" dirty="0"/>
              <a:t> je </a:t>
            </a:r>
            <a:r>
              <a:rPr lang="en-US" sz="1900" dirty="0" err="1"/>
              <a:t>wysyłasz</a:t>
            </a:r>
            <a:r>
              <a:rPr lang="en-US" sz="1900" dirty="0"/>
              <a:t> </a:t>
            </a:r>
            <a:r>
              <a:rPr lang="en-US" sz="1900" dirty="0" err="1"/>
              <a:t>lub</a:t>
            </a:r>
            <a:r>
              <a:rPr lang="en-US" sz="1900" dirty="0"/>
              <a:t> </a:t>
            </a:r>
            <a:r>
              <a:rPr lang="en-US" sz="1900" dirty="0" err="1"/>
              <a:t>umieszczasz</a:t>
            </a:r>
            <a:r>
              <a:rPr lang="en-US" sz="1900" dirty="0"/>
              <a:t> w </a:t>
            </a:r>
            <a:r>
              <a:rPr lang="en-US" sz="1900" dirty="0" err="1"/>
              <a:t>Internecie</a:t>
            </a:r>
            <a:r>
              <a:rPr lang="en-US" sz="1900" dirty="0"/>
              <a:t>, </a:t>
            </a:r>
            <a:r>
              <a:rPr lang="en-US" sz="1900" dirty="0" err="1"/>
              <a:t>nie</a:t>
            </a:r>
            <a:r>
              <a:rPr lang="en-US" sz="1900" dirty="0"/>
              <a:t> </a:t>
            </a:r>
            <a:r>
              <a:rPr lang="en-US" sz="1900" dirty="0" err="1"/>
              <a:t>masz</a:t>
            </a:r>
            <a:r>
              <a:rPr lang="en-US" sz="1900" dirty="0"/>
              <a:t> </a:t>
            </a:r>
            <a:r>
              <a:rPr lang="en-US" sz="1900" dirty="0" err="1"/>
              <a:t>już</a:t>
            </a:r>
            <a:r>
              <a:rPr lang="en-US" sz="1900" dirty="0"/>
              <a:t> </a:t>
            </a:r>
            <a:r>
              <a:rPr lang="en-US" sz="1900" dirty="0" err="1"/>
              <a:t>nad</a:t>
            </a:r>
            <a:r>
              <a:rPr lang="en-US" sz="1900" dirty="0"/>
              <a:t> </a:t>
            </a:r>
            <a:r>
              <a:rPr lang="en-US" sz="1900" dirty="0" err="1"/>
              <a:t>nimi</a:t>
            </a:r>
            <a:r>
              <a:rPr lang="en-US" sz="1900" dirty="0"/>
              <a:t> </a:t>
            </a:r>
            <a:r>
              <a:rPr lang="en-US" sz="1900" dirty="0" err="1"/>
              <a:t>kontroli</a:t>
            </a:r>
            <a:r>
              <a:rPr lang="en-US" sz="1900" dirty="0"/>
              <a:t>.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1900" b="1" dirty="0" err="1"/>
              <a:t>Zabezpiecz</a:t>
            </a:r>
            <a:r>
              <a:rPr lang="en-US" sz="1900" b="1" dirty="0"/>
              <a:t> </a:t>
            </a:r>
            <a:r>
              <a:rPr lang="en-US" sz="1900" b="1" dirty="0" err="1"/>
              <a:t>komputer</a:t>
            </a:r>
            <a:r>
              <a:rPr lang="en-US" sz="1900" b="1" dirty="0"/>
              <a:t>. </a:t>
            </a:r>
            <a:r>
              <a:rPr lang="en-US" sz="1900" dirty="0" err="1"/>
              <a:t>Używaj</a:t>
            </a:r>
            <a:r>
              <a:rPr lang="en-US" sz="1900" dirty="0"/>
              <a:t> </a:t>
            </a:r>
            <a:r>
              <a:rPr lang="en-US" sz="1900" dirty="0" err="1"/>
              <a:t>dobrego</a:t>
            </a:r>
            <a:r>
              <a:rPr lang="en-US" sz="1900" dirty="0"/>
              <a:t> </a:t>
            </a:r>
            <a:r>
              <a:rPr lang="en-US" sz="1900" dirty="0" err="1"/>
              <a:t>programu</a:t>
            </a:r>
            <a:r>
              <a:rPr lang="en-US" sz="1900" dirty="0"/>
              <a:t> </a:t>
            </a:r>
            <a:r>
              <a:rPr lang="en-US" sz="1900" dirty="0" err="1"/>
              <a:t>antywirusowego</a:t>
            </a:r>
            <a:r>
              <a:rPr lang="en-US" sz="1900" dirty="0"/>
              <a:t>, </a:t>
            </a:r>
            <a:r>
              <a:rPr lang="en-US" sz="1900" dirty="0" err="1"/>
              <a:t>dbaj</a:t>
            </a:r>
            <a:r>
              <a:rPr lang="en-US" sz="1900" dirty="0"/>
              <a:t>, by </a:t>
            </a:r>
            <a:r>
              <a:rPr lang="en-US" sz="1900" dirty="0" err="1"/>
              <a:t>baza</a:t>
            </a:r>
            <a:r>
              <a:rPr lang="en-US" sz="1900" dirty="0"/>
              <a:t> </a:t>
            </a:r>
            <a:r>
              <a:rPr lang="en-US" sz="1900" dirty="0" err="1"/>
              <a:t>wirusów</a:t>
            </a:r>
            <a:r>
              <a:rPr lang="en-US" sz="1900" dirty="0"/>
              <a:t> </a:t>
            </a:r>
            <a:r>
              <a:rPr lang="en-US" sz="1900" dirty="0" err="1"/>
              <a:t>była</a:t>
            </a:r>
            <a:r>
              <a:rPr lang="en-US" sz="1900" dirty="0"/>
              <a:t> </a:t>
            </a:r>
            <a:r>
              <a:rPr lang="en-US" sz="1900" dirty="0" err="1"/>
              <a:t>aktualna</a:t>
            </a:r>
            <a:r>
              <a:rPr lang="en-US" sz="1900" dirty="0"/>
              <a:t>. </a:t>
            </a:r>
            <a:r>
              <a:rPr lang="en-US" sz="1900" dirty="0" err="1"/>
              <a:t>Nie</a:t>
            </a:r>
            <a:r>
              <a:rPr lang="en-US" sz="1900" dirty="0"/>
              <a:t> </a:t>
            </a:r>
            <a:r>
              <a:rPr lang="en-US" sz="1900" dirty="0" err="1"/>
              <a:t>otwieraj</a:t>
            </a:r>
            <a:r>
              <a:rPr lang="en-US" sz="1900" dirty="0"/>
              <a:t> e-</a:t>
            </a:r>
            <a:r>
              <a:rPr lang="en-US" sz="1900" dirty="0" err="1"/>
              <a:t>maili</a:t>
            </a:r>
            <a:r>
              <a:rPr lang="en-US" sz="1900" dirty="0"/>
              <a:t> od </a:t>
            </a:r>
            <a:r>
              <a:rPr lang="en-US" sz="1900" dirty="0" err="1"/>
              <a:t>nieznajomych</a:t>
            </a:r>
            <a:r>
              <a:rPr lang="en-US" sz="1900" dirty="0"/>
              <a:t>, </a:t>
            </a:r>
            <a:r>
              <a:rPr lang="en-US" sz="1900" dirty="0" err="1"/>
              <a:t>nie</a:t>
            </a:r>
            <a:r>
              <a:rPr lang="en-US" sz="1900" dirty="0"/>
              <a:t> </a:t>
            </a:r>
            <a:r>
              <a:rPr lang="en-US" sz="1900" dirty="0" err="1"/>
              <a:t>klikaj</a:t>
            </a:r>
            <a:r>
              <a:rPr lang="en-US" sz="1900" dirty="0"/>
              <a:t> </a:t>
            </a:r>
            <a:r>
              <a:rPr lang="en-US" sz="1900" dirty="0" err="1"/>
              <a:t>na</a:t>
            </a:r>
            <a:r>
              <a:rPr lang="en-US" sz="1900" dirty="0"/>
              <a:t> </a:t>
            </a:r>
            <a:r>
              <a:rPr lang="en-US" sz="1900" dirty="0" err="1"/>
              <a:t>linki</a:t>
            </a:r>
            <a:r>
              <a:rPr lang="en-US" sz="1900" dirty="0"/>
              <a:t> </a:t>
            </a:r>
            <a:r>
              <a:rPr lang="en-US" sz="1900" dirty="0" err="1"/>
              <a:t>podesłane</a:t>
            </a:r>
            <a:r>
              <a:rPr lang="en-US" sz="1900" dirty="0"/>
              <a:t> </a:t>
            </a:r>
            <a:r>
              <a:rPr lang="en-US" sz="1900" dirty="0" err="1"/>
              <a:t>przez</a:t>
            </a:r>
            <a:r>
              <a:rPr lang="en-US" sz="1900" dirty="0"/>
              <a:t> </a:t>
            </a:r>
            <a:r>
              <a:rPr lang="en-US" sz="1900" dirty="0" err="1"/>
              <a:t>obcą</a:t>
            </a:r>
            <a:r>
              <a:rPr lang="en-US" sz="1900" dirty="0"/>
              <a:t> </a:t>
            </a:r>
            <a:r>
              <a:rPr lang="en-US" sz="1900" dirty="0" err="1"/>
              <a:t>osobę</a:t>
            </a:r>
            <a:r>
              <a:rPr lang="en-US" sz="1900" dirty="0"/>
              <a:t> – </a:t>
            </a:r>
            <a:r>
              <a:rPr lang="en-US" sz="1900" dirty="0" err="1"/>
              <a:t>mogą</a:t>
            </a:r>
            <a:r>
              <a:rPr lang="en-US" sz="1900" dirty="0"/>
              <a:t> Ci </a:t>
            </a:r>
            <a:r>
              <a:rPr lang="en-US" sz="1900" dirty="0" err="1"/>
              <a:t>zawirusować</a:t>
            </a:r>
            <a:r>
              <a:rPr lang="en-US" sz="1900" dirty="0"/>
              <a:t> </a:t>
            </a:r>
            <a:r>
              <a:rPr lang="en-US" sz="1900" dirty="0" err="1"/>
              <a:t>komputer</a:t>
            </a:r>
            <a:r>
              <a:rPr lang="en-US" sz="1900" dirty="0"/>
              <a:t>!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1900" b="1" dirty="0" err="1"/>
              <a:t>Szanuj</a:t>
            </a:r>
            <a:r>
              <a:rPr lang="en-US" sz="1900" b="1" dirty="0"/>
              <a:t> </a:t>
            </a:r>
            <a:r>
              <a:rPr lang="en-US" sz="1900" b="1" dirty="0" err="1"/>
              <a:t>prawo</a:t>
            </a:r>
            <a:r>
              <a:rPr lang="en-US" sz="1900" b="1" dirty="0"/>
              <a:t> </a:t>
            </a:r>
            <a:r>
              <a:rPr lang="en-US" sz="1900" b="1" dirty="0" err="1"/>
              <a:t>własności</a:t>
            </a:r>
            <a:r>
              <a:rPr lang="en-US" sz="1900" b="1" dirty="0"/>
              <a:t> w </a:t>
            </a:r>
            <a:r>
              <a:rPr lang="en-US" sz="1900" b="1" dirty="0" err="1"/>
              <a:t>Sieci</a:t>
            </a:r>
            <a:r>
              <a:rPr lang="en-US" sz="1900" b="1" dirty="0"/>
              <a:t>. </a:t>
            </a:r>
            <a:r>
              <a:rPr lang="en-US" sz="1900" dirty="0" err="1"/>
              <a:t>Zawsze</a:t>
            </a:r>
            <a:r>
              <a:rPr lang="en-US" sz="1900" dirty="0"/>
              <a:t> </a:t>
            </a:r>
            <a:r>
              <a:rPr lang="en-US" sz="1900" dirty="0" err="1"/>
              <a:t>podawaj</a:t>
            </a:r>
            <a:r>
              <a:rPr lang="en-US" sz="1900" dirty="0"/>
              <a:t> </a:t>
            </a:r>
            <a:r>
              <a:rPr lang="en-US" sz="1900" dirty="0" err="1"/>
              <a:t>źródło</a:t>
            </a:r>
            <a:r>
              <a:rPr lang="en-US" sz="1900" dirty="0"/>
              <a:t> </a:t>
            </a:r>
            <a:r>
              <a:rPr lang="en-US" sz="1900" dirty="0" err="1"/>
              <a:t>pochodzenia</a:t>
            </a:r>
            <a:r>
              <a:rPr lang="en-US" sz="1900" dirty="0"/>
              <a:t> </a:t>
            </a:r>
            <a:r>
              <a:rPr lang="en-US" sz="1900" dirty="0" err="1"/>
              <a:t>materiałów</a:t>
            </a:r>
            <a:r>
              <a:rPr lang="en-US" sz="1900" dirty="0"/>
              <a:t> </a:t>
            </a:r>
            <a:r>
              <a:rPr lang="en-US" sz="1900" dirty="0" err="1"/>
              <a:t>znalezionych</a:t>
            </a:r>
            <a:r>
              <a:rPr lang="en-US" sz="1900" dirty="0"/>
              <a:t> w </a:t>
            </a:r>
            <a:r>
              <a:rPr lang="en-US" sz="1900" dirty="0" err="1"/>
              <a:t>Internecie</a:t>
            </a:r>
            <a:r>
              <a:rPr lang="en-US" sz="1900" dirty="0"/>
              <a:t>.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1900" dirty="0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2E80C965-DB6D-4F81-9E9E-B027384D0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="" xmlns:a16="http://schemas.microsoft.com/office/drawing/2014/main" id="{A580F890-B085-4E95-96AA-55AEBEC5CE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="" xmlns:a16="http://schemas.microsoft.com/office/drawing/2014/main" id="{D3F51FEB-38FB-4F6C-9F7B-2F2AFAB65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1E547BA6-BAE0-43BB-A7CA-60F69CE25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025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D5189306-04D9-4982-9EBE-938B344A111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="" xmlns:a16="http://schemas.microsoft.com/office/drawing/2014/main" id="{102C4642-2AB4-49A1-89D9-3E5C01E99D5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700000">
            <a:off x="-1872577" y="1372793"/>
            <a:ext cx="6135300" cy="5537781"/>
          </a:xfrm>
          <a:custGeom>
            <a:avLst/>
            <a:gdLst>
              <a:gd name="connsiteX0" fmla="*/ 0 w 6135300"/>
              <a:gd name="connsiteY0" fmla="*/ 0 h 5537781"/>
              <a:gd name="connsiteX1" fmla="*/ 6135300 w 6135300"/>
              <a:gd name="connsiteY1" fmla="*/ 0 h 5537781"/>
              <a:gd name="connsiteX2" fmla="*/ 6135300 w 6135300"/>
              <a:gd name="connsiteY2" fmla="*/ 3548931 h 5537781"/>
              <a:gd name="connsiteX3" fmla="*/ 4146451 w 6135300"/>
              <a:gd name="connsiteY3" fmla="*/ 5537781 h 5537781"/>
              <a:gd name="connsiteX4" fmla="*/ 0 w 6135300"/>
              <a:gd name="connsiteY4" fmla="*/ 1391331 h 5537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35300" h="5537781">
                <a:moveTo>
                  <a:pt x="0" y="0"/>
                </a:moveTo>
                <a:lnTo>
                  <a:pt x="6135300" y="0"/>
                </a:lnTo>
                <a:lnTo>
                  <a:pt x="6135300" y="3548931"/>
                </a:lnTo>
                <a:lnTo>
                  <a:pt x="4146451" y="5537781"/>
                </a:lnTo>
                <a:lnTo>
                  <a:pt x="0" y="1391331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="" xmlns:a16="http://schemas.microsoft.com/office/drawing/2014/main" id="{82EAAEF9-78E9-4B67-93B4-CD09F757030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700000">
            <a:off x="2069931" y="-1536286"/>
            <a:ext cx="6135300" cy="6135298"/>
          </a:xfrm>
          <a:custGeom>
            <a:avLst/>
            <a:gdLst>
              <a:gd name="connsiteX0" fmla="*/ 0 w 6135300"/>
              <a:gd name="connsiteY0" fmla="*/ 3971712 h 6135298"/>
              <a:gd name="connsiteX1" fmla="*/ 3971712 w 6135300"/>
              <a:gd name="connsiteY1" fmla="*/ 0 h 6135298"/>
              <a:gd name="connsiteX2" fmla="*/ 6135300 w 6135300"/>
              <a:gd name="connsiteY2" fmla="*/ 0 h 6135298"/>
              <a:gd name="connsiteX3" fmla="*/ 6135300 w 6135300"/>
              <a:gd name="connsiteY3" fmla="*/ 6135298 h 6135298"/>
              <a:gd name="connsiteX4" fmla="*/ 0 w 6135300"/>
              <a:gd name="connsiteY4" fmla="*/ 6135298 h 6135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35300" h="6135298">
                <a:moveTo>
                  <a:pt x="0" y="3971712"/>
                </a:moveTo>
                <a:lnTo>
                  <a:pt x="3971712" y="0"/>
                </a:lnTo>
                <a:lnTo>
                  <a:pt x="6135300" y="0"/>
                </a:lnTo>
                <a:lnTo>
                  <a:pt x="6135300" y="6135298"/>
                </a:lnTo>
                <a:lnTo>
                  <a:pt x="0" y="6135298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="" xmlns:a16="http://schemas.microsoft.com/office/drawing/2014/main" id="{2CE23D09-8BA3-4FEE-892D-ACE847DC085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700000">
            <a:off x="8050242" y="292975"/>
            <a:ext cx="5056735" cy="9206602"/>
          </a:xfrm>
          <a:custGeom>
            <a:avLst/>
            <a:gdLst>
              <a:gd name="connsiteX0" fmla="*/ 0 w 5053652"/>
              <a:gd name="connsiteY0" fmla="*/ 209273 h 9200989"/>
              <a:gd name="connsiteX1" fmla="*/ 209274 w 5053652"/>
              <a:gd name="connsiteY1" fmla="*/ 0 h 9200989"/>
              <a:gd name="connsiteX2" fmla="*/ 5053652 w 5053652"/>
              <a:gd name="connsiteY2" fmla="*/ 4844379 h 9200989"/>
              <a:gd name="connsiteX3" fmla="*/ 697042 w 5053652"/>
              <a:gd name="connsiteY3" fmla="*/ 9200989 h 9200989"/>
              <a:gd name="connsiteX4" fmla="*/ 0 w 5053652"/>
              <a:gd name="connsiteY4" fmla="*/ 9200989 h 9200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53652" h="9200989">
                <a:moveTo>
                  <a:pt x="0" y="209273"/>
                </a:moveTo>
                <a:lnTo>
                  <a:pt x="209274" y="0"/>
                </a:lnTo>
                <a:lnTo>
                  <a:pt x="5053652" y="4844379"/>
                </a:lnTo>
                <a:lnTo>
                  <a:pt x="697042" y="9200989"/>
                </a:lnTo>
                <a:lnTo>
                  <a:pt x="0" y="9200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5707F116-8EC0-4822-9067-186AC8C96EB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700000">
            <a:off x="1138684" y="1316432"/>
            <a:ext cx="4225136" cy="422513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8" name="Freeform: Shape 17">
            <a:extLst>
              <a:ext uri="{FF2B5EF4-FFF2-40B4-BE49-F238E27FC236}">
                <a16:creationId xmlns="" xmlns:a16="http://schemas.microsoft.com/office/drawing/2014/main" id="{6BFBE7AA-40DE-4FE5-B385-5CA874501B0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700000">
            <a:off x="563919" y="753376"/>
            <a:ext cx="5353835" cy="5353835"/>
          </a:xfrm>
          <a:custGeom>
            <a:avLst/>
            <a:gdLst>
              <a:gd name="connsiteX0" fmla="*/ 690506 w 5353835"/>
              <a:gd name="connsiteY0" fmla="*/ 5273742 h 5353835"/>
              <a:gd name="connsiteX1" fmla="*/ 4927602 w 5353835"/>
              <a:gd name="connsiteY1" fmla="*/ 5273742 h 5353835"/>
              <a:gd name="connsiteX2" fmla="*/ 4847509 w 5353835"/>
              <a:gd name="connsiteY2" fmla="*/ 5353835 h 5353835"/>
              <a:gd name="connsiteX3" fmla="*/ 770599 w 5353835"/>
              <a:gd name="connsiteY3" fmla="*/ 5353835 h 5353835"/>
              <a:gd name="connsiteX4" fmla="*/ 422575 w 5353835"/>
              <a:gd name="connsiteY4" fmla="*/ 80093 h 5353835"/>
              <a:gd name="connsiteX5" fmla="*/ 502668 w 5353835"/>
              <a:gd name="connsiteY5" fmla="*/ 0 h 5353835"/>
              <a:gd name="connsiteX6" fmla="*/ 5353835 w 5353835"/>
              <a:gd name="connsiteY6" fmla="*/ 0 h 5353835"/>
              <a:gd name="connsiteX7" fmla="*/ 5353835 w 5353835"/>
              <a:gd name="connsiteY7" fmla="*/ 4847509 h 5353835"/>
              <a:gd name="connsiteX8" fmla="*/ 5273742 w 5353835"/>
              <a:gd name="connsiteY8" fmla="*/ 4927602 h 5353835"/>
              <a:gd name="connsiteX9" fmla="*/ 5273742 w 5353835"/>
              <a:gd name="connsiteY9" fmla="*/ 80093 h 5353835"/>
              <a:gd name="connsiteX10" fmla="*/ 0 w 5353835"/>
              <a:gd name="connsiteY10" fmla="*/ 502667 h 5353835"/>
              <a:gd name="connsiteX11" fmla="*/ 80093 w 5353835"/>
              <a:gd name="connsiteY11" fmla="*/ 422574 h 5353835"/>
              <a:gd name="connsiteX12" fmla="*/ 80093 w 5353835"/>
              <a:gd name="connsiteY12" fmla="*/ 4663329 h 5353835"/>
              <a:gd name="connsiteX13" fmla="*/ 0 w 5353835"/>
              <a:gd name="connsiteY13" fmla="*/ 4583236 h 5353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353835" h="5353835">
                <a:moveTo>
                  <a:pt x="690506" y="5273742"/>
                </a:moveTo>
                <a:lnTo>
                  <a:pt x="4927602" y="5273742"/>
                </a:lnTo>
                <a:lnTo>
                  <a:pt x="4847509" y="5353835"/>
                </a:lnTo>
                <a:lnTo>
                  <a:pt x="770599" y="5353835"/>
                </a:lnTo>
                <a:close/>
                <a:moveTo>
                  <a:pt x="422575" y="80093"/>
                </a:moveTo>
                <a:lnTo>
                  <a:pt x="502668" y="0"/>
                </a:lnTo>
                <a:lnTo>
                  <a:pt x="5353835" y="0"/>
                </a:lnTo>
                <a:lnTo>
                  <a:pt x="5353835" y="4847509"/>
                </a:lnTo>
                <a:lnTo>
                  <a:pt x="5273742" y="4927602"/>
                </a:lnTo>
                <a:lnTo>
                  <a:pt x="5273742" y="80093"/>
                </a:lnTo>
                <a:close/>
                <a:moveTo>
                  <a:pt x="0" y="502667"/>
                </a:moveTo>
                <a:lnTo>
                  <a:pt x="80093" y="422574"/>
                </a:lnTo>
                <a:lnTo>
                  <a:pt x="80093" y="4663329"/>
                </a:lnTo>
                <a:lnTo>
                  <a:pt x="0" y="4583236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="" xmlns:a16="http://schemas.microsoft.com/office/drawing/2014/main" id="{79E95D23-22AC-4053-A0F7-B85F964D50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1059" y="2343783"/>
            <a:ext cx="4248318" cy="1952947"/>
          </a:xfrm>
          <a:noFill/>
        </p:spPr>
        <p:txBody>
          <a:bodyPr anchor="ctr">
            <a:normAutofit/>
          </a:bodyPr>
          <a:lstStyle/>
          <a:p>
            <a:r>
              <a:rPr lang="pl-PL" sz="3600" dirty="0">
                <a:solidFill>
                  <a:srgbClr val="080808"/>
                </a:solidFill>
              </a:rPr>
              <a:t>Razem w sieci – dobre rady</a:t>
            </a:r>
            <a:br>
              <a:rPr lang="pl-PL" sz="3600" dirty="0">
                <a:solidFill>
                  <a:srgbClr val="080808"/>
                </a:solidFill>
              </a:rPr>
            </a:br>
            <a:r>
              <a:rPr lang="pl-PL" sz="3600" dirty="0">
                <a:solidFill>
                  <a:srgbClr val="080808"/>
                </a:solidFill>
              </a:rPr>
              <a:t> dla każdego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="" xmlns:a16="http://schemas.microsoft.com/office/drawing/2014/main" id="{240CDF18-38C0-47D1-8350-01C5E44C43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52501" y="1189260"/>
            <a:ext cx="5417487" cy="3707016"/>
          </a:xfrm>
          <a:noFill/>
        </p:spPr>
        <p:txBody>
          <a:bodyPr>
            <a:normAutofit fontScale="25000" lnSpcReduction="20000"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8000" dirty="0">
                <a:solidFill>
                  <a:srgbClr val="080808"/>
                </a:solidFill>
              </a:rPr>
              <a:t>Pamiętaj o robieniu przerw z dala od komputera! 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8000" dirty="0">
                <a:solidFill>
                  <a:srgbClr val="080808"/>
                </a:solidFill>
              </a:rPr>
              <a:t>Zbyt długie korzystanie z Internetu szkodzi naszemu zdrowiu.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8000" dirty="0">
                <a:solidFill>
                  <a:srgbClr val="080808"/>
                </a:solidFill>
              </a:rPr>
              <a:t>Podczas posiłku odłóż </a:t>
            </a:r>
            <a:r>
              <a:rPr lang="pl-PL" sz="8000" dirty="0" err="1">
                <a:solidFill>
                  <a:srgbClr val="080808"/>
                </a:solidFill>
              </a:rPr>
              <a:t>smartfona</a:t>
            </a:r>
            <a:r>
              <a:rPr lang="pl-PL" sz="8000" dirty="0">
                <a:solidFill>
                  <a:srgbClr val="080808"/>
                </a:solidFill>
              </a:rPr>
              <a:t> i inne urządzenia.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8000" dirty="0">
                <a:solidFill>
                  <a:srgbClr val="080808"/>
                </a:solidFill>
              </a:rPr>
              <a:t>Zanim otworzysz link, sprawdź skąd pochodzi.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8000" dirty="0">
                <a:solidFill>
                  <a:srgbClr val="080808"/>
                </a:solidFill>
              </a:rPr>
              <a:t>Sam nie rozwiązuj problemów, które spotkały Cię w Internecie.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8000" dirty="0">
                <a:solidFill>
                  <a:srgbClr val="080808"/>
                </a:solidFill>
              </a:rPr>
              <a:t>Pamiętaj, istnieją różne możliwości spędzania wolnego czasu, nie tylko w Internecie.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8000" dirty="0">
                <a:solidFill>
                  <a:srgbClr val="080808"/>
                </a:solidFill>
              </a:rPr>
              <a:t>Internet to kopalnia wiedzy, korzystaj z niego    z umiarem. 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8000" dirty="0">
                <a:solidFill>
                  <a:srgbClr val="080808"/>
                </a:solidFill>
              </a:rPr>
              <a:t>Zastanów się co prezentujesz publicznie. </a:t>
            </a:r>
          </a:p>
          <a:p>
            <a:r>
              <a:rPr lang="pl-PL" sz="2000" dirty="0">
                <a:solidFill>
                  <a:srgbClr val="080808"/>
                </a:solidFill>
              </a:rPr>
              <a:t> </a:t>
            </a:r>
          </a:p>
          <a:p>
            <a:endParaRPr lang="pl-PL" sz="2000" dirty="0">
              <a:solidFill>
                <a:srgbClr val="080808"/>
              </a:solidFill>
            </a:endParaRPr>
          </a:p>
        </p:txBody>
      </p:sp>
      <p:sp>
        <p:nvSpPr>
          <p:cNvPr id="20" name="Isosceles Triangle 19">
            <a:extLst>
              <a:ext uri="{FF2B5EF4-FFF2-40B4-BE49-F238E27FC236}">
                <a16:creationId xmlns="" xmlns:a16="http://schemas.microsoft.com/office/drawing/2014/main" id="{41ACE746-85D5-45EE-8944-61B542B392F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>
            <a:off x="7026569" y="0"/>
            <a:ext cx="3216074" cy="1608038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="" xmlns:a16="http://schemas.microsoft.com/office/drawing/2014/main" id="{00BB3E03-CC38-4FA6-9A99-701C62D05A5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586059" y="4738109"/>
            <a:ext cx="4239780" cy="2119891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348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D5189306-04D9-4982-9EBE-938B344A111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="" xmlns:a16="http://schemas.microsoft.com/office/drawing/2014/main" id="{102C4642-2AB4-49A1-89D9-3E5C01E99D5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700000">
            <a:off x="-1872577" y="1372793"/>
            <a:ext cx="6135300" cy="5537781"/>
          </a:xfrm>
          <a:custGeom>
            <a:avLst/>
            <a:gdLst>
              <a:gd name="connsiteX0" fmla="*/ 0 w 6135300"/>
              <a:gd name="connsiteY0" fmla="*/ 0 h 5537781"/>
              <a:gd name="connsiteX1" fmla="*/ 6135300 w 6135300"/>
              <a:gd name="connsiteY1" fmla="*/ 0 h 5537781"/>
              <a:gd name="connsiteX2" fmla="*/ 6135300 w 6135300"/>
              <a:gd name="connsiteY2" fmla="*/ 3548931 h 5537781"/>
              <a:gd name="connsiteX3" fmla="*/ 4146451 w 6135300"/>
              <a:gd name="connsiteY3" fmla="*/ 5537781 h 5537781"/>
              <a:gd name="connsiteX4" fmla="*/ 0 w 6135300"/>
              <a:gd name="connsiteY4" fmla="*/ 1391331 h 5537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35300" h="5537781">
                <a:moveTo>
                  <a:pt x="0" y="0"/>
                </a:moveTo>
                <a:lnTo>
                  <a:pt x="6135300" y="0"/>
                </a:lnTo>
                <a:lnTo>
                  <a:pt x="6135300" y="3548931"/>
                </a:lnTo>
                <a:lnTo>
                  <a:pt x="4146451" y="5537781"/>
                </a:lnTo>
                <a:lnTo>
                  <a:pt x="0" y="1391331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="" xmlns:a16="http://schemas.microsoft.com/office/drawing/2014/main" id="{82EAAEF9-78E9-4B67-93B4-CD09F757030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700000">
            <a:off x="2069931" y="-1536286"/>
            <a:ext cx="6135300" cy="6135298"/>
          </a:xfrm>
          <a:custGeom>
            <a:avLst/>
            <a:gdLst>
              <a:gd name="connsiteX0" fmla="*/ 0 w 6135300"/>
              <a:gd name="connsiteY0" fmla="*/ 3971712 h 6135298"/>
              <a:gd name="connsiteX1" fmla="*/ 3971712 w 6135300"/>
              <a:gd name="connsiteY1" fmla="*/ 0 h 6135298"/>
              <a:gd name="connsiteX2" fmla="*/ 6135300 w 6135300"/>
              <a:gd name="connsiteY2" fmla="*/ 0 h 6135298"/>
              <a:gd name="connsiteX3" fmla="*/ 6135300 w 6135300"/>
              <a:gd name="connsiteY3" fmla="*/ 6135298 h 6135298"/>
              <a:gd name="connsiteX4" fmla="*/ 0 w 6135300"/>
              <a:gd name="connsiteY4" fmla="*/ 6135298 h 6135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35300" h="6135298">
                <a:moveTo>
                  <a:pt x="0" y="3971712"/>
                </a:moveTo>
                <a:lnTo>
                  <a:pt x="3971712" y="0"/>
                </a:lnTo>
                <a:lnTo>
                  <a:pt x="6135300" y="0"/>
                </a:lnTo>
                <a:lnTo>
                  <a:pt x="6135300" y="6135298"/>
                </a:lnTo>
                <a:lnTo>
                  <a:pt x="0" y="6135298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="" xmlns:a16="http://schemas.microsoft.com/office/drawing/2014/main" id="{2CE23D09-8BA3-4FEE-892D-ACE847DC085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700000">
            <a:off x="8050242" y="292975"/>
            <a:ext cx="5056735" cy="9206602"/>
          </a:xfrm>
          <a:custGeom>
            <a:avLst/>
            <a:gdLst>
              <a:gd name="connsiteX0" fmla="*/ 0 w 5053652"/>
              <a:gd name="connsiteY0" fmla="*/ 209273 h 9200989"/>
              <a:gd name="connsiteX1" fmla="*/ 209274 w 5053652"/>
              <a:gd name="connsiteY1" fmla="*/ 0 h 9200989"/>
              <a:gd name="connsiteX2" fmla="*/ 5053652 w 5053652"/>
              <a:gd name="connsiteY2" fmla="*/ 4844379 h 9200989"/>
              <a:gd name="connsiteX3" fmla="*/ 697042 w 5053652"/>
              <a:gd name="connsiteY3" fmla="*/ 9200989 h 9200989"/>
              <a:gd name="connsiteX4" fmla="*/ 0 w 5053652"/>
              <a:gd name="connsiteY4" fmla="*/ 9200989 h 9200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53652" h="9200989">
                <a:moveTo>
                  <a:pt x="0" y="209273"/>
                </a:moveTo>
                <a:lnTo>
                  <a:pt x="209274" y="0"/>
                </a:lnTo>
                <a:lnTo>
                  <a:pt x="5053652" y="4844379"/>
                </a:lnTo>
                <a:lnTo>
                  <a:pt x="697042" y="9200989"/>
                </a:lnTo>
                <a:lnTo>
                  <a:pt x="0" y="9200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5707F116-8EC0-4822-9067-186AC8C96EB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700000">
            <a:off x="1138684" y="1316432"/>
            <a:ext cx="4225136" cy="422513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8" name="Freeform: Shape 17">
            <a:extLst>
              <a:ext uri="{FF2B5EF4-FFF2-40B4-BE49-F238E27FC236}">
                <a16:creationId xmlns="" xmlns:a16="http://schemas.microsoft.com/office/drawing/2014/main" id="{6BFBE7AA-40DE-4FE5-B385-5CA874501B0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700000">
            <a:off x="563919" y="753376"/>
            <a:ext cx="5353835" cy="5353835"/>
          </a:xfrm>
          <a:custGeom>
            <a:avLst/>
            <a:gdLst>
              <a:gd name="connsiteX0" fmla="*/ 690506 w 5353835"/>
              <a:gd name="connsiteY0" fmla="*/ 5273742 h 5353835"/>
              <a:gd name="connsiteX1" fmla="*/ 4927602 w 5353835"/>
              <a:gd name="connsiteY1" fmla="*/ 5273742 h 5353835"/>
              <a:gd name="connsiteX2" fmla="*/ 4847509 w 5353835"/>
              <a:gd name="connsiteY2" fmla="*/ 5353835 h 5353835"/>
              <a:gd name="connsiteX3" fmla="*/ 770599 w 5353835"/>
              <a:gd name="connsiteY3" fmla="*/ 5353835 h 5353835"/>
              <a:gd name="connsiteX4" fmla="*/ 422575 w 5353835"/>
              <a:gd name="connsiteY4" fmla="*/ 80093 h 5353835"/>
              <a:gd name="connsiteX5" fmla="*/ 502668 w 5353835"/>
              <a:gd name="connsiteY5" fmla="*/ 0 h 5353835"/>
              <a:gd name="connsiteX6" fmla="*/ 5353835 w 5353835"/>
              <a:gd name="connsiteY6" fmla="*/ 0 h 5353835"/>
              <a:gd name="connsiteX7" fmla="*/ 5353835 w 5353835"/>
              <a:gd name="connsiteY7" fmla="*/ 4847509 h 5353835"/>
              <a:gd name="connsiteX8" fmla="*/ 5273742 w 5353835"/>
              <a:gd name="connsiteY8" fmla="*/ 4927602 h 5353835"/>
              <a:gd name="connsiteX9" fmla="*/ 5273742 w 5353835"/>
              <a:gd name="connsiteY9" fmla="*/ 80093 h 5353835"/>
              <a:gd name="connsiteX10" fmla="*/ 0 w 5353835"/>
              <a:gd name="connsiteY10" fmla="*/ 502667 h 5353835"/>
              <a:gd name="connsiteX11" fmla="*/ 80093 w 5353835"/>
              <a:gd name="connsiteY11" fmla="*/ 422574 h 5353835"/>
              <a:gd name="connsiteX12" fmla="*/ 80093 w 5353835"/>
              <a:gd name="connsiteY12" fmla="*/ 4663329 h 5353835"/>
              <a:gd name="connsiteX13" fmla="*/ 0 w 5353835"/>
              <a:gd name="connsiteY13" fmla="*/ 4583236 h 5353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353835" h="5353835">
                <a:moveTo>
                  <a:pt x="690506" y="5273742"/>
                </a:moveTo>
                <a:lnTo>
                  <a:pt x="4927602" y="5273742"/>
                </a:lnTo>
                <a:lnTo>
                  <a:pt x="4847509" y="5353835"/>
                </a:lnTo>
                <a:lnTo>
                  <a:pt x="770599" y="5353835"/>
                </a:lnTo>
                <a:close/>
                <a:moveTo>
                  <a:pt x="422575" y="80093"/>
                </a:moveTo>
                <a:lnTo>
                  <a:pt x="502668" y="0"/>
                </a:lnTo>
                <a:lnTo>
                  <a:pt x="5353835" y="0"/>
                </a:lnTo>
                <a:lnTo>
                  <a:pt x="5353835" y="4847509"/>
                </a:lnTo>
                <a:lnTo>
                  <a:pt x="5273742" y="4927602"/>
                </a:lnTo>
                <a:lnTo>
                  <a:pt x="5273742" y="80093"/>
                </a:lnTo>
                <a:close/>
                <a:moveTo>
                  <a:pt x="0" y="502667"/>
                </a:moveTo>
                <a:lnTo>
                  <a:pt x="80093" y="422574"/>
                </a:lnTo>
                <a:lnTo>
                  <a:pt x="80093" y="4663329"/>
                </a:lnTo>
                <a:lnTo>
                  <a:pt x="0" y="4583236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="" xmlns:a16="http://schemas.microsoft.com/office/drawing/2014/main" id="{C17468C9-22A6-4C2A-91BA-A466A9C83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6701" y="2452526"/>
            <a:ext cx="4248318" cy="195294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pl-PL" sz="3600" kern="1200" dirty="0">
                <a:solidFill>
                  <a:srgbClr val="080808"/>
                </a:solidFill>
                <a:latin typeface="+mj-lt"/>
                <a:ea typeface="+mj-ea"/>
                <a:cs typeface="+mj-cs"/>
              </a:rPr>
              <a:t>Razem w sieci – dobre rady </a:t>
            </a:r>
            <a:br>
              <a:rPr lang="pl-PL" sz="3600" kern="1200" dirty="0">
                <a:solidFill>
                  <a:srgbClr val="080808"/>
                </a:solidFill>
                <a:latin typeface="+mj-lt"/>
                <a:ea typeface="+mj-ea"/>
                <a:cs typeface="+mj-cs"/>
              </a:rPr>
            </a:br>
            <a:r>
              <a:rPr lang="pl-PL" sz="3600" kern="1200" dirty="0">
                <a:solidFill>
                  <a:srgbClr val="080808"/>
                </a:solidFill>
                <a:latin typeface="+mj-lt"/>
                <a:ea typeface="+mj-ea"/>
                <a:cs typeface="+mj-cs"/>
              </a:rPr>
              <a:t>dla każdego cd. </a:t>
            </a:r>
            <a:endParaRPr lang="en-US" sz="3600" kern="1200" dirty="0">
              <a:solidFill>
                <a:srgbClr val="080808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0" name="Isosceles Triangle 19">
            <a:extLst>
              <a:ext uri="{FF2B5EF4-FFF2-40B4-BE49-F238E27FC236}">
                <a16:creationId xmlns="" xmlns:a16="http://schemas.microsoft.com/office/drawing/2014/main" id="{41ACE746-85D5-45EE-8944-61B542B392F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>
            <a:off x="7026569" y="0"/>
            <a:ext cx="3216074" cy="1608038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="" xmlns:a16="http://schemas.microsoft.com/office/drawing/2014/main" id="{00BB3E03-CC38-4FA6-9A99-701C62D05A5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586059" y="4738109"/>
            <a:ext cx="4239780" cy="2119891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le tekstowe 12">
            <a:extLst>
              <a:ext uri="{FF2B5EF4-FFF2-40B4-BE49-F238E27FC236}">
                <a16:creationId xmlns="" xmlns:a16="http://schemas.microsoft.com/office/drawing/2014/main" id="{7F286F07-BE27-4679-84EE-9D1FB5A8A37B}"/>
              </a:ext>
            </a:extLst>
          </p:cNvPr>
          <p:cNvSpPr txBox="1"/>
          <p:nvPr/>
        </p:nvSpPr>
        <p:spPr>
          <a:xfrm>
            <a:off x="6721617" y="1294568"/>
            <a:ext cx="5206753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/>
              <a:t>Nie publikuj niczego, co mogłoby Ci później zaszkodzić.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/>
              <a:t>Jak coś robisz, to na 100% nie rozpraszaj się na kilku urządzeniach cyfrowych.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/>
              <a:t>Twoje hasła – tylko Twoje!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/>
              <a:t>Każdorazowo blokuj ekran, gdy używasz komputera, </a:t>
            </a:r>
            <a:r>
              <a:rPr lang="pl-PL" sz="2000" dirty="0" err="1"/>
              <a:t>smartfona</a:t>
            </a:r>
            <a:r>
              <a:rPr lang="pl-PL" sz="2000" dirty="0"/>
              <a:t> lub tabletu poza domem.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/>
              <a:t>Tworząc konta w sieci pamiętaj, aby do każdego z nich stworzyć osobne hasło.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/>
              <a:t>Urządzenia dla Ciebie – nie Ty dla urządzeń!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/>
              <a:t>Zimne światło bardziej męczy oczy.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/>
              <a:t>Pamiętaj, nie patrz w ekran tuż przed snem!</a:t>
            </a:r>
          </a:p>
        </p:txBody>
      </p:sp>
    </p:spTree>
    <p:extLst>
      <p:ext uri="{BB962C8B-B14F-4D97-AF65-F5344CB8AC3E}">
        <p14:creationId xmlns:p14="http://schemas.microsoft.com/office/powerpoint/2010/main" val="3053242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46D6306C-ED4F-4AAE-B4A5-EEA6AFAD72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="" xmlns:a16="http://schemas.microsoft.com/office/drawing/2014/main" id="{57F8187C-CB42-42D9-93B5-52AA0797A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1698171"/>
            <a:ext cx="3783086" cy="4516360"/>
          </a:xfrm>
        </p:spPr>
        <p:txBody>
          <a:bodyPr anchor="t">
            <a:normAutofit/>
          </a:bodyPr>
          <a:lstStyle/>
          <a:p>
            <a:r>
              <a:rPr lang="pl-PL" sz="4800" dirty="0"/>
              <a:t>Pięć kroków do prywatności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0EC5361D-F897-4856-B945-0455A365EB2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700000">
            <a:off x="415435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="" xmlns:a16="http://schemas.microsoft.com/office/drawing/2014/main" id="{4508C0C5-2268-42B5-B3C8-4D0899E05F8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>
            <a:off x="0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="" xmlns:a16="http://schemas.microsoft.com/office/drawing/2014/main" id="{141ACBDB-38F8-4B34-8183-BD95B4E55A6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700000">
            <a:off x="10739327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DE00DB52-3455-4E2F-867B-A6D0516E175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700000">
            <a:off x="10653800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1123A374-535B-45E2-B043-1A8341E51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0020" y="1698170"/>
            <a:ext cx="6478513" cy="4516361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pl-PL" sz="2000" dirty="0"/>
              <a:t>Stosuj mądre hasła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000" dirty="0"/>
              <a:t>Ustaw prywatność profilu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000" dirty="0"/>
              <a:t>Chroń ważne dane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000" dirty="0"/>
              <a:t>Nie wierz wszystkiemu, co znajdziesz w Internecie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000" dirty="0"/>
              <a:t>Wyłącz śledzenie</a:t>
            </a:r>
          </a:p>
          <a:p>
            <a:endParaRPr lang="pl-PL" sz="2000" dirty="0"/>
          </a:p>
        </p:txBody>
      </p:sp>
      <p:sp>
        <p:nvSpPr>
          <p:cNvPr id="18" name="Isosceles Triangle 17">
            <a:extLst>
              <a:ext uri="{FF2B5EF4-FFF2-40B4-BE49-F238E27FC236}">
                <a16:creationId xmlns="" xmlns:a16="http://schemas.microsoft.com/office/drawing/2014/main" id="{9E914C83-E0D8-4953-92D5-169D28CB43A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8115423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="" xmlns:a16="http://schemas.microsoft.com/office/drawing/2014/main" id="{3512E083-F550-46AF-8490-767ECFD00CB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167297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327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F3060C83-F051-4F0E-ABAD-AA0DFC48B21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="" xmlns:a16="http://schemas.microsoft.com/office/drawing/2014/main" id="{29BB4025-CB01-413F-892D-AA6AE3597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3967" y="365090"/>
            <a:ext cx="6056890" cy="556757"/>
          </a:xfrm>
        </p:spPr>
        <p:txBody>
          <a:bodyPr anchor="t">
            <a:normAutofit fontScale="90000"/>
          </a:bodyPr>
          <a:lstStyle/>
          <a:p>
            <a:r>
              <a:rPr lang="pl-PL" sz="3600" dirty="0"/>
              <a:t>Pomyśl…</a:t>
            </a:r>
            <a:br>
              <a:rPr lang="pl-PL" sz="3600" dirty="0"/>
            </a:br>
            <a:r>
              <a:rPr lang="pl-PL" sz="3600" dirty="0"/>
              <a:t/>
            </a:r>
            <a:br>
              <a:rPr lang="pl-PL" sz="3600" dirty="0"/>
            </a:br>
            <a:r>
              <a:rPr lang="pl-PL" sz="3600" dirty="0"/>
              <a:t/>
            </a:r>
            <a:br>
              <a:rPr lang="pl-PL" sz="3600" dirty="0"/>
            </a:br>
            <a:r>
              <a:rPr lang="pl-PL" sz="3600" dirty="0"/>
              <a:t/>
            </a:r>
            <a:br>
              <a:rPr lang="pl-PL" sz="3600" dirty="0"/>
            </a:br>
            <a:r>
              <a:rPr lang="pl-PL" sz="3600" dirty="0"/>
              <a:t/>
            </a:r>
            <a:br>
              <a:rPr lang="pl-PL" sz="3600" dirty="0"/>
            </a:br>
            <a:r>
              <a:rPr lang="pl-PL" sz="3600" dirty="0"/>
              <a:t/>
            </a:r>
            <a:br>
              <a:rPr lang="pl-PL" sz="3600" dirty="0"/>
            </a:br>
            <a:r>
              <a:rPr lang="pl-PL" sz="3600" dirty="0"/>
              <a:t/>
            </a:r>
            <a:br>
              <a:rPr lang="pl-PL" sz="3600" dirty="0"/>
            </a:br>
            <a:r>
              <a:rPr lang="pl-PL" sz="3600" dirty="0"/>
              <a:t/>
            </a:r>
            <a:br>
              <a:rPr lang="pl-PL" sz="3600" dirty="0"/>
            </a:br>
            <a:r>
              <a:rPr lang="pl-PL" sz="3600" dirty="0"/>
              <a:t/>
            </a:r>
            <a:br>
              <a:rPr lang="pl-PL" sz="3600" dirty="0"/>
            </a:br>
            <a:r>
              <a:rPr lang="pl-PL" sz="3600" dirty="0"/>
              <a:t/>
            </a:r>
            <a:br>
              <a:rPr lang="pl-PL" sz="3600" dirty="0"/>
            </a:br>
            <a:r>
              <a:rPr lang="pl-PL" sz="3600" dirty="0"/>
              <a:t/>
            </a:r>
            <a:br>
              <a:rPr lang="pl-PL" sz="3600" dirty="0"/>
            </a:br>
            <a:r>
              <a:rPr lang="pl-PL" sz="3600" dirty="0"/>
              <a:t>	</a:t>
            </a:r>
            <a:br>
              <a:rPr lang="pl-PL" sz="3600" dirty="0"/>
            </a:br>
            <a:r>
              <a:rPr lang="pl-PL" sz="3600" dirty="0"/>
              <a:t/>
            </a:r>
            <a:br>
              <a:rPr lang="pl-PL" sz="3600" dirty="0"/>
            </a:br>
            <a:r>
              <a:rPr lang="pl-PL" sz="3600" dirty="0"/>
              <a:t>	…aby surfować bezpiecznie</a:t>
            </a:r>
            <a:br>
              <a:rPr lang="pl-PL" sz="3600" dirty="0"/>
            </a:br>
            <a:endParaRPr lang="pl-PL" sz="3600" dirty="0"/>
          </a:p>
        </p:txBody>
      </p:sp>
      <p:sp>
        <p:nvSpPr>
          <p:cNvPr id="10" name="Freeform: Shape 9">
            <a:extLst>
              <a:ext uri="{FF2B5EF4-FFF2-40B4-BE49-F238E27FC236}">
                <a16:creationId xmlns="" xmlns:a16="http://schemas.microsoft.com/office/drawing/2014/main" id="{83C98ABE-055B-441F-B07E-44F97F083C3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29FDB030-9B49-4CED-8CCD-4D99382388A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3783CA14-24A1-485C-8B30-D6A5D87987A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="" xmlns:a16="http://schemas.microsoft.com/office/drawing/2014/main" id="{9A97C86A-04D6-40F7-AE84-31AB43E6A84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598B3A03-3A21-4D50-9274-97AD8955C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698170"/>
            <a:ext cx="6478513" cy="4516361"/>
          </a:xfrm>
        </p:spPr>
        <p:txBody>
          <a:bodyPr>
            <a:normAutofit fontScale="92500" lnSpcReduction="20000"/>
          </a:bodyPr>
          <a:lstStyle/>
          <a:p>
            <a:r>
              <a:rPr lang="pl-PL" sz="2000" dirty="0"/>
              <a:t>Zanim dasz się namierzyć</a:t>
            </a:r>
          </a:p>
          <a:p>
            <a:endParaRPr lang="pl-PL" sz="2000" dirty="0"/>
          </a:p>
          <a:p>
            <a:r>
              <a:rPr lang="pl-PL" sz="2000" dirty="0"/>
              <a:t>Zanim dołączysz</a:t>
            </a:r>
          </a:p>
          <a:p>
            <a:endParaRPr lang="pl-PL" sz="2000" dirty="0"/>
          </a:p>
          <a:p>
            <a:r>
              <a:rPr lang="pl-PL" sz="2000" dirty="0"/>
              <a:t>Zanim zaufasz</a:t>
            </a:r>
          </a:p>
          <a:p>
            <a:endParaRPr lang="pl-PL" sz="2000" dirty="0"/>
          </a:p>
          <a:p>
            <a:r>
              <a:rPr lang="pl-PL" sz="2000" dirty="0"/>
              <a:t>Zanim się umówisz</a:t>
            </a:r>
          </a:p>
          <a:p>
            <a:endParaRPr lang="pl-PL" sz="2000" dirty="0"/>
          </a:p>
          <a:p>
            <a:r>
              <a:rPr lang="pl-PL" sz="2000" dirty="0"/>
              <a:t>Żeby nie dać się skrzywdzić</a:t>
            </a:r>
          </a:p>
          <a:p>
            <a:endParaRPr lang="pl-PL" sz="2000" dirty="0"/>
          </a:p>
          <a:p>
            <a:r>
              <a:rPr lang="pl-PL" sz="2000" dirty="0"/>
              <a:t>Żeby nie krzywdzić</a:t>
            </a:r>
          </a:p>
          <a:p>
            <a:endParaRPr lang="pl-PL" sz="2000" dirty="0"/>
          </a:p>
          <a:p>
            <a:r>
              <a:rPr lang="pl-PL" sz="2000" dirty="0"/>
              <a:t>Żeby pomóc innemu</a:t>
            </a:r>
          </a:p>
          <a:p>
            <a:endParaRPr lang="pl-PL" sz="2000" dirty="0"/>
          </a:p>
        </p:txBody>
      </p:sp>
      <p:sp>
        <p:nvSpPr>
          <p:cNvPr id="18" name="Isosceles Triangle 17">
            <a:extLst>
              <a:ext uri="{FF2B5EF4-FFF2-40B4-BE49-F238E27FC236}">
                <a16:creationId xmlns="" xmlns:a16="http://schemas.microsoft.com/office/drawing/2014/main" id="{FF9F2414-84E8-453E-B1F3-389FDE8192D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="" xmlns:a16="http://schemas.microsoft.com/office/drawing/2014/main" id="{3ECA69A1-7536-43AC-85EF-C7106179F5E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703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CC7D4996-34EB-468C-8B0B-E5659321AFA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="" xmlns:a16="http://schemas.microsoft.com/office/drawing/2014/main" id="{69C1DA2D-EFE0-4BDB-A144-982FFF5A2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2190" y="621792"/>
            <a:ext cx="8006343" cy="5413248"/>
          </a:xfrm>
        </p:spPr>
        <p:txBody>
          <a:bodyPr>
            <a:normAutofit/>
          </a:bodyPr>
          <a:lstStyle/>
          <a:p>
            <a:r>
              <a:rPr lang="pl-PL" sz="3600" dirty="0"/>
              <a:t>Tel. 116 111 dla młodzieży i dzieci</a:t>
            </a:r>
            <a:br>
              <a:rPr lang="pl-PL" sz="3600" dirty="0"/>
            </a:br>
            <a:r>
              <a:rPr lang="pl-PL" sz="3600" dirty="0"/>
              <a:t>Tel. 800 100 100 dla rodziców i nauczycieli</a:t>
            </a:r>
            <a:br>
              <a:rPr lang="pl-PL" sz="3600" dirty="0"/>
            </a:br>
            <a:r>
              <a:rPr lang="pl-PL" sz="3600" dirty="0"/>
              <a:t/>
            </a:r>
            <a:br>
              <a:rPr lang="pl-PL" sz="3600" dirty="0"/>
            </a:br>
            <a:r>
              <a:rPr lang="pl-PL" sz="3600" u="sng" dirty="0"/>
              <a:t>dyzurnet@dyzurnet.pl</a:t>
            </a:r>
            <a:br>
              <a:rPr lang="pl-PL" sz="3600" u="sng" dirty="0"/>
            </a:br>
            <a:r>
              <a:rPr lang="pl-PL" sz="3600" u="sng" dirty="0"/>
              <a:t>www.saferinternet.pl</a:t>
            </a:r>
            <a:br>
              <a:rPr lang="pl-PL" sz="3600" u="sng" dirty="0"/>
            </a:br>
            <a:r>
              <a:rPr lang="pl-PL" sz="3600" u="sng" dirty="0"/>
              <a:t>www.akademia.nask.pl</a:t>
            </a:r>
            <a:br>
              <a:rPr lang="pl-PL" sz="3600" u="sng" dirty="0"/>
            </a:br>
            <a:r>
              <a:rPr lang="pl-PL" sz="3600" u="sng" dirty="0"/>
              <a:t>kontakt@saferinternet.pl</a:t>
            </a:r>
            <a:br>
              <a:rPr lang="pl-PL" sz="3600" u="sng" dirty="0"/>
            </a:br>
            <a:r>
              <a:rPr lang="pl-PL" sz="3600" u="sng" dirty="0"/>
              <a:t>akademia@nask.pl</a:t>
            </a:r>
            <a:r>
              <a:rPr lang="pl-PL" sz="3600" dirty="0"/>
              <a:t/>
            </a:r>
            <a:br>
              <a:rPr lang="pl-PL" sz="3600" dirty="0"/>
            </a:br>
            <a:endParaRPr lang="pl-PL" sz="3600" dirty="0"/>
          </a:p>
        </p:txBody>
      </p:sp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7CD3020D-5FCE-4D1B-AF6D-56709E6AA9A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 flipH="1">
            <a:off x="-966817" y="5280494"/>
            <a:ext cx="2982940" cy="1799371"/>
            <a:chOff x="10175676" y="5280494"/>
            <a:chExt cx="2982940" cy="1799371"/>
          </a:xfrm>
        </p:grpSpPr>
        <p:sp>
          <p:nvSpPr>
            <p:cNvPr id="11" name="Isosceles Triangle 10">
              <a:extLst>
                <a:ext uri="{FF2B5EF4-FFF2-40B4-BE49-F238E27FC236}">
                  <a16:creationId xmlns="" xmlns:a16="http://schemas.microsoft.com/office/drawing/2014/main" id="{E0EA980B-3AA9-4C6A-B183-9652EF887C6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8100000">
              <a:off x="10175676" y="5597890"/>
              <a:ext cx="2982940" cy="1481975"/>
            </a:xfrm>
            <a:prstGeom prst="triangle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="" xmlns:a16="http://schemas.microsoft.com/office/drawing/2014/main" id="{71584EDE-6CF9-4712-A6C5-ED6FD26DB6E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2700000">
              <a:off x="11046240" y="5280494"/>
              <a:ext cx="841505" cy="841505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95F0098B-2B1F-4705-9232-8DAB4F1A16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643466"/>
            <a:ext cx="2513705" cy="557106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3600" dirty="0"/>
              <a:t>Ważne numery telefonów </a:t>
            </a:r>
            <a:br>
              <a:rPr lang="pl-PL" sz="3600" dirty="0"/>
            </a:br>
            <a:r>
              <a:rPr lang="pl-PL" sz="3600" dirty="0"/>
              <a:t>i kontakty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98D3D1A0-87BA-4C90-9FC2-E7CDF743543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8900000" flipH="1">
            <a:off x="11164465" y="1277712"/>
            <a:ext cx="635336" cy="635336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FE3017A9-DE31-462F-8E54-B30A425316B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8900000" flipH="1">
            <a:off x="11545632" y="1243818"/>
            <a:ext cx="224347" cy="224347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="" xmlns:a16="http://schemas.microsoft.com/office/drawing/2014/main" id="{EF16E30A-0337-4CF9-A0DD-089FC1B23D2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 flipH="1">
            <a:off x="11401942" y="2533296"/>
            <a:ext cx="790058" cy="1590240"/>
            <a:chOff x="0" y="2533296"/>
            <a:chExt cx="790058" cy="1590240"/>
          </a:xfrm>
        </p:grpSpPr>
        <p:sp>
          <p:nvSpPr>
            <p:cNvPr id="19" name="Isosceles Triangle 18">
              <a:extLst>
                <a:ext uri="{FF2B5EF4-FFF2-40B4-BE49-F238E27FC236}">
                  <a16:creationId xmlns="" xmlns:a16="http://schemas.microsoft.com/office/drawing/2014/main" id="{69293249-3F2B-4944-8D45-E9769D90B5A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5400000">
              <a:off x="-400091" y="2933387"/>
              <a:ext cx="1590240" cy="790058"/>
            </a:xfrm>
            <a:prstGeom prst="triangle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="" xmlns:a16="http://schemas.microsoft.com/office/drawing/2014/main" id="{82358D95-DEFB-46C9-B50F-83C39358DCB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2700000">
              <a:off x="172406" y="2746750"/>
              <a:ext cx="445246" cy="445246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0218123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083DEF0F428414085406010AFF28AB1" ma:contentTypeVersion="7" ma:contentTypeDescription="Utwórz nowy dokument." ma:contentTypeScope="" ma:versionID="485e32e209355cf861d5d165c0b2479f">
  <xsd:schema xmlns:xsd="http://www.w3.org/2001/XMLSchema" xmlns:xs="http://www.w3.org/2001/XMLSchema" xmlns:p="http://schemas.microsoft.com/office/2006/metadata/properties" xmlns:ns2="ef1626fa-e2bc-47ef-a994-af3c94ab32ae" targetNamespace="http://schemas.microsoft.com/office/2006/metadata/properties" ma:root="true" ma:fieldsID="b7336c4cc6cab9a0336f6ec2edd4e2fb" ns2:_="">
    <xsd:import namespace="ef1626fa-e2bc-47ef-a994-af3c94ab32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1626fa-e2bc-47ef-a994-af3c94ab32a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8ADBD29-55A3-4A5A-B217-BEE4F1A1E8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f1626fa-e2bc-47ef-a994-af3c94ab32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8D659CC-2381-4D05-9AD9-4476B7B3C42C}">
  <ds:schemaRefs>
    <ds:schemaRef ds:uri="http://schemas.openxmlformats.org/package/2006/metadata/core-properties"/>
    <ds:schemaRef ds:uri="http://purl.org/dc/elements/1.1/"/>
    <ds:schemaRef ds:uri="http://purl.org/dc/dcmitype/"/>
    <ds:schemaRef ds:uri="http://purl.org/dc/terms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ef1626fa-e2bc-47ef-a994-af3c94ab32ae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ED504D2D-35DF-4C1A-991D-9916B669D0E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182</Words>
  <Application>Microsoft Office PowerPoint</Application>
  <PresentationFormat>Panoramiczny</PresentationFormat>
  <Paragraphs>78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Motyw pakietu Office</vt:lpstr>
      <vt:lpstr>Bezpieczny Internet</vt:lpstr>
      <vt:lpstr>Główne zagrożenia w Internecie</vt:lpstr>
      <vt:lpstr>Zasady bezpieczeństwa w Internecie</vt:lpstr>
      <vt:lpstr>Zasady bezpieczeństwa w Internecie cd.</vt:lpstr>
      <vt:lpstr>Razem w sieci – dobre rady  dla każdego </vt:lpstr>
      <vt:lpstr>Razem w sieci – dobre rady  dla każdego cd. </vt:lpstr>
      <vt:lpstr>Pięć kroków do prywatności</vt:lpstr>
      <vt:lpstr>Pomyśl…               …aby surfować bezpiecznie </vt:lpstr>
      <vt:lpstr>Tel. 116 111 dla młodzieży i dzieci Tel. 800 100 100 dla rodziców i nauczycieli  dyzurnet@dyzurnet.pl www.saferinternet.pl www.akademia.nask.pl kontakt@saferinternet.pl akademia@nask.pl </vt:lpstr>
      <vt:lpstr>Dziękujemy za uwagę!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Bezpieczny Internet</dc:title>
  <dc:creator>TOmasz ttt</dc:creator>
  <cp:lastModifiedBy>nauczyciel</cp:lastModifiedBy>
  <cp:revision>8</cp:revision>
  <dcterms:created xsi:type="dcterms:W3CDTF">2021-02-19T13:07:58Z</dcterms:created>
  <dcterms:modified xsi:type="dcterms:W3CDTF">2021-02-25T12:08:46Z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0x0101006083DEF0F428414085406010AFF28AB1</vt:lpwstr>
  </property>
</Properties>
</file>